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C31B"/>
    <a:srgbClr val="2E6580"/>
    <a:srgbClr val="ADC234"/>
    <a:srgbClr val="5D6F0F"/>
    <a:srgbClr val="849E16"/>
    <a:srgbClr val="48628C"/>
    <a:srgbClr val="45657F"/>
    <a:srgbClr val="00478E"/>
    <a:srgbClr val="004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570" autoAdjust="0"/>
  </p:normalViewPr>
  <p:slideViewPr>
    <p:cSldViewPr snapToGrid="0" snapToObjects="1">
      <p:cViewPr>
        <p:scale>
          <a:sx n="150" d="100"/>
          <a:sy n="150" d="100"/>
        </p:scale>
        <p:origin x="1554" y="-470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16653-EA5A-E14B-AB79-F8672FD5DB14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31E93-2422-2549-96F7-79C08B690AE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136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16653-EA5A-E14B-AB79-F8672FD5DB14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31E93-2422-2549-96F7-79C08B690AE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078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16653-EA5A-E14B-AB79-F8672FD5DB14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31E93-2422-2549-96F7-79C08B690AE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546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16653-EA5A-E14B-AB79-F8672FD5DB14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31E93-2422-2549-96F7-79C08B690AE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730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16653-EA5A-E14B-AB79-F8672FD5DB14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31E93-2422-2549-96F7-79C08B690AE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57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16653-EA5A-E14B-AB79-F8672FD5DB14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31E93-2422-2549-96F7-79C08B690AE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059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16653-EA5A-E14B-AB79-F8672FD5DB14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31E93-2422-2549-96F7-79C08B690AE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206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16653-EA5A-E14B-AB79-F8672FD5DB14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31E93-2422-2549-96F7-79C08B690AE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508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16653-EA5A-E14B-AB79-F8672FD5DB14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31E93-2422-2549-96F7-79C08B690AE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688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16653-EA5A-E14B-AB79-F8672FD5DB14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31E93-2422-2549-96F7-79C08B690AE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625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16653-EA5A-E14B-AB79-F8672FD5DB14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31E93-2422-2549-96F7-79C08B690AE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456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16653-EA5A-E14B-AB79-F8672FD5DB14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131E93-2422-2549-96F7-79C08B690AE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371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2.png"/><Relationship Id="rId7" Type="http://schemas.openxmlformats.org/officeDocument/2006/relationships/hyperlink" Target="mailto:laboratorio@fundacaoabc.org.br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abclaboratorios.com.br/" TargetMode="External"/><Relationship Id="rId5" Type="http://schemas.openxmlformats.org/officeDocument/2006/relationships/image" Target="../media/image3.png"/><Relationship Id="rId10" Type="http://schemas.openxmlformats.org/officeDocument/2006/relationships/image" Target="../media/image6.png"/><Relationship Id="rId4" Type="http://schemas.microsoft.com/office/2007/relationships/hdphoto" Target="../media/hdphoto1.wdp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/>
          <p:cNvSpPr/>
          <p:nvPr/>
        </p:nvSpPr>
        <p:spPr>
          <a:xfrm>
            <a:off x="0" y="9239773"/>
            <a:ext cx="6858000" cy="666225"/>
          </a:xfrm>
          <a:prstGeom prst="rect">
            <a:avLst/>
          </a:prstGeom>
          <a:solidFill>
            <a:srgbClr val="2E658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TextBox 4"/>
          <p:cNvSpPr txBox="1"/>
          <p:nvPr/>
        </p:nvSpPr>
        <p:spPr>
          <a:xfrm>
            <a:off x="1202266" y="574629"/>
            <a:ext cx="44534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>
                <a:solidFill>
                  <a:srgbClr val="2E6580"/>
                </a:solidFill>
                <a:latin typeface="+mj-lt"/>
                <a:cs typeface="Abadi MT Condensed Light"/>
              </a:rPr>
              <a:t>FOR-004 </a:t>
            </a:r>
            <a:r>
              <a:rPr lang="pt-BR" sz="1600" dirty="0">
                <a:solidFill>
                  <a:srgbClr val="2E6580"/>
                </a:solidFill>
                <a:latin typeface="+mj-lt"/>
                <a:cs typeface="Abadi MT Condensed Light"/>
              </a:rPr>
              <a:t>– Formulário de Solicitação de Análise Bromatológica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42146" y="80182"/>
            <a:ext cx="38184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dirty="0">
                <a:solidFill>
                  <a:srgbClr val="2E6580"/>
                </a:solidFill>
                <a:latin typeface="Arial Narrow"/>
                <a:cs typeface="Arial Narrow"/>
              </a:rPr>
              <a:t>Departamento de Zootecnia</a:t>
            </a:r>
          </a:p>
          <a:p>
            <a:pPr algn="ctr"/>
            <a:r>
              <a:rPr lang="pt-BR" sz="1000" dirty="0">
                <a:solidFill>
                  <a:srgbClr val="2E6580"/>
                </a:solidFill>
                <a:latin typeface="Arial Narrow"/>
                <a:cs typeface="Arial Narrow"/>
              </a:rPr>
              <a:t>Escola Superior de Agricultura “Luiz de Queiroz” – ESALQ</a:t>
            </a:r>
          </a:p>
          <a:p>
            <a:pPr algn="ctr"/>
            <a:r>
              <a:rPr lang="pt-BR" sz="1000" dirty="0">
                <a:solidFill>
                  <a:srgbClr val="2E6580"/>
                </a:solidFill>
                <a:latin typeface="Arial Narrow"/>
                <a:cs typeface="Arial Narrow"/>
              </a:rPr>
              <a:t>Universidade de São Paulo - USP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2640277"/>
              </p:ext>
            </p:extLst>
          </p:nvPr>
        </p:nvGraphicFramePr>
        <p:xfrm>
          <a:off x="135468" y="2675287"/>
          <a:ext cx="6532033" cy="777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69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45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78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8207">
                <a:tc gridSpan="3">
                  <a:txBody>
                    <a:bodyPr/>
                    <a:lstStyle/>
                    <a:p>
                      <a:r>
                        <a:rPr lang="pt-BR" sz="1100" noProof="0" dirty="0">
                          <a:solidFill>
                            <a:schemeClr val="bg1"/>
                          </a:solidFill>
                        </a:rPr>
                        <a:t>Cadastro</a:t>
                      </a:r>
                      <a:r>
                        <a:rPr lang="pt-BR" sz="1100" baseline="0" noProof="0" dirty="0">
                          <a:solidFill>
                            <a:schemeClr val="bg1"/>
                          </a:solidFill>
                        </a:rPr>
                        <a:t> para acesso aos resultados                                                                                                               </a:t>
                      </a:r>
                      <a:endParaRPr lang="pt-BR" sz="1000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658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C23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100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C23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8207">
                <a:tc>
                  <a:txBody>
                    <a:bodyPr/>
                    <a:lstStyle/>
                    <a:p>
                      <a:pPr algn="l"/>
                      <a:r>
                        <a:rPr lang="pt-BR" sz="1100" noProof="0" dirty="0">
                          <a:solidFill>
                            <a:srgbClr val="48628C"/>
                          </a:solidFill>
                        </a:rPr>
                        <a:t>Nome completo/ CPF</a:t>
                      </a:r>
                    </a:p>
                  </a:txBody>
                  <a:tcPr>
                    <a:lnL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100" noProof="0" dirty="0">
                          <a:solidFill>
                            <a:srgbClr val="48628C"/>
                          </a:solidFill>
                        </a:rPr>
                        <a:t>E-mail                          </a:t>
                      </a:r>
                    </a:p>
                  </a:txBody>
                  <a:tcPr>
                    <a:lnL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100" noProof="0" dirty="0">
                          <a:solidFill>
                            <a:srgbClr val="48628C"/>
                          </a:solidFill>
                        </a:rPr>
                        <a:t>Celular</a:t>
                      </a:r>
                    </a:p>
                  </a:txBody>
                  <a:tcPr>
                    <a:lnL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8207">
                <a:tc>
                  <a:txBody>
                    <a:bodyPr/>
                    <a:lstStyle/>
                    <a:p>
                      <a:endParaRPr lang="pt-BR" sz="1100" noProof="0" dirty="0">
                        <a:solidFill>
                          <a:srgbClr val="48628C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noProof="0" dirty="0">
                        <a:solidFill>
                          <a:srgbClr val="48628C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noProof="0" dirty="0">
                        <a:solidFill>
                          <a:srgbClr val="48628C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657578"/>
              </p:ext>
            </p:extLst>
          </p:nvPr>
        </p:nvGraphicFramePr>
        <p:xfrm>
          <a:off x="135464" y="1169962"/>
          <a:ext cx="6533896" cy="15006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669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69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0906">
                <a:tc>
                  <a:txBody>
                    <a:bodyPr/>
                    <a:lstStyle/>
                    <a:p>
                      <a:pPr algn="l"/>
                      <a:r>
                        <a:rPr lang="pt-BR" sz="1200" noProof="0" dirty="0">
                          <a:solidFill>
                            <a:schemeClr val="bg1"/>
                          </a:solidFill>
                          <a:latin typeface="+mj-lt"/>
                        </a:rPr>
                        <a:t>Dados cadastrais – Utilizados para emissão da NF</a:t>
                      </a:r>
                      <a:endParaRPr lang="pt-BR" sz="1050" noProof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658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000" b="1" noProof="0" dirty="0">
                          <a:solidFill>
                            <a:schemeClr val="bg1"/>
                          </a:solidFill>
                          <a:highlight>
                            <a:srgbClr val="A5C31B"/>
                          </a:highlight>
                          <a:latin typeface="+mj-lt"/>
                        </a:rPr>
                        <a:t> </a:t>
                      </a:r>
                      <a:r>
                        <a:rPr lang="pt-BR" sz="1050" b="1" noProof="0" dirty="0">
                          <a:solidFill>
                            <a:schemeClr val="bg1"/>
                          </a:solidFill>
                          <a:highlight>
                            <a:srgbClr val="A5C31B"/>
                          </a:highlight>
                          <a:latin typeface="+mj-lt"/>
                        </a:rPr>
                        <a:t>(Preenchimento</a:t>
                      </a:r>
                      <a:r>
                        <a:rPr lang="pt-BR" sz="1050" b="1" baseline="0" noProof="0" dirty="0">
                          <a:solidFill>
                            <a:schemeClr val="bg1"/>
                          </a:solidFill>
                          <a:highlight>
                            <a:srgbClr val="A5C31B"/>
                          </a:highlight>
                          <a:latin typeface="+mj-lt"/>
                        </a:rPr>
                        <a:t> obrigatório)</a:t>
                      </a:r>
                      <a:endParaRPr lang="pt-BR" sz="1050" b="1" noProof="0" dirty="0">
                        <a:solidFill>
                          <a:schemeClr val="bg1"/>
                        </a:solidFill>
                        <a:highlight>
                          <a:srgbClr val="A5C31B"/>
                        </a:highlight>
                        <a:latin typeface="+mj-lt"/>
                      </a:endParaRPr>
                    </a:p>
                  </a:txBody>
                  <a:tcPr>
                    <a:lnL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65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5854">
                <a:tc>
                  <a:txBody>
                    <a:bodyPr/>
                    <a:lstStyle/>
                    <a:p>
                      <a:r>
                        <a:rPr lang="pt-BR" sz="1100" noProof="0" dirty="0">
                          <a:solidFill>
                            <a:srgbClr val="48628C"/>
                          </a:solidFill>
                          <a:latin typeface="+mj-lt"/>
                        </a:rPr>
                        <a:t>Nome</a:t>
                      </a:r>
                      <a:r>
                        <a:rPr lang="pt-BR" sz="1100" baseline="0" noProof="0" dirty="0">
                          <a:solidFill>
                            <a:srgbClr val="48628C"/>
                          </a:solidFill>
                          <a:latin typeface="+mj-lt"/>
                        </a:rPr>
                        <a:t> completo:</a:t>
                      </a:r>
                      <a:endParaRPr lang="pt-BR" sz="1100" noProof="0" dirty="0">
                        <a:solidFill>
                          <a:srgbClr val="48628C"/>
                        </a:solidFill>
                        <a:latin typeface="+mj-lt"/>
                      </a:endParaRPr>
                    </a:p>
                  </a:txBody>
                  <a:tcPr>
                    <a:lnL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noProof="0" dirty="0">
                          <a:solidFill>
                            <a:srgbClr val="48628C"/>
                          </a:solidFill>
                          <a:latin typeface="+mj-lt"/>
                        </a:rPr>
                        <a:t>CPF/CNPJ:</a:t>
                      </a:r>
                    </a:p>
                    <a:p>
                      <a:endParaRPr lang="pt-BR" sz="1100" noProof="0" dirty="0">
                        <a:solidFill>
                          <a:srgbClr val="48628C"/>
                        </a:solidFill>
                        <a:latin typeface="+mj-lt"/>
                      </a:endParaRPr>
                    </a:p>
                  </a:txBody>
                  <a:tcPr>
                    <a:lnL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5854">
                <a:tc>
                  <a:txBody>
                    <a:bodyPr/>
                    <a:lstStyle/>
                    <a:p>
                      <a:r>
                        <a:rPr lang="pt-BR" sz="1100" noProof="0" dirty="0">
                          <a:solidFill>
                            <a:srgbClr val="48628C"/>
                          </a:solidFill>
                          <a:latin typeface="+mj-lt"/>
                        </a:rPr>
                        <a:t>Endereço completo/CEP:</a:t>
                      </a:r>
                    </a:p>
                    <a:p>
                      <a:endParaRPr lang="pt-BR" sz="1100" noProof="0" dirty="0">
                        <a:solidFill>
                          <a:srgbClr val="48628C"/>
                        </a:solidFill>
                        <a:latin typeface="+mj-lt"/>
                      </a:endParaRPr>
                    </a:p>
                  </a:txBody>
                  <a:tcPr>
                    <a:lnL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100" noProof="0" dirty="0">
                          <a:solidFill>
                            <a:srgbClr val="48628C"/>
                          </a:solidFill>
                          <a:latin typeface="+mj-lt"/>
                        </a:rPr>
                        <a:t>Cidade/Estado:</a:t>
                      </a:r>
                    </a:p>
                  </a:txBody>
                  <a:tcPr>
                    <a:lnL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2894">
                <a:tc>
                  <a:txBody>
                    <a:bodyPr/>
                    <a:lstStyle/>
                    <a:p>
                      <a:r>
                        <a:rPr lang="pt-BR" sz="1100" noProof="0" dirty="0">
                          <a:solidFill>
                            <a:srgbClr val="48628C"/>
                          </a:solidFill>
                          <a:latin typeface="+mj-lt"/>
                        </a:rPr>
                        <a:t>E-mail:</a:t>
                      </a:r>
                    </a:p>
                  </a:txBody>
                  <a:tcPr>
                    <a:lnL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100" noProof="0" dirty="0">
                          <a:solidFill>
                            <a:srgbClr val="48628C"/>
                          </a:solidFill>
                          <a:latin typeface="+mj-lt"/>
                        </a:rPr>
                        <a:t>Telefone:</a:t>
                      </a:r>
                    </a:p>
                  </a:txBody>
                  <a:tcPr>
                    <a:lnL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0785125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9980533"/>
              </p:ext>
            </p:extLst>
          </p:nvPr>
        </p:nvGraphicFramePr>
        <p:xfrm>
          <a:off x="135465" y="3534490"/>
          <a:ext cx="6533895" cy="18321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498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356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83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7482">
                <a:tc>
                  <a:txBody>
                    <a:bodyPr/>
                    <a:lstStyle/>
                    <a:p>
                      <a:r>
                        <a:rPr lang="pt-BR" sz="1100" noProof="0" dirty="0">
                          <a:solidFill>
                            <a:schemeClr val="bg1"/>
                          </a:solidFill>
                        </a:rPr>
                        <a:t>Amostras</a:t>
                      </a:r>
                      <a:endParaRPr lang="pt-BR" sz="1000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65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noProof="0" dirty="0" smtClean="0">
                          <a:solidFill>
                            <a:schemeClr val="bg1"/>
                          </a:solidFill>
                        </a:rPr>
                        <a:t>Tipo e Descrição </a:t>
                      </a:r>
                      <a:r>
                        <a:rPr lang="pt-BR" sz="1200" noProof="0" dirty="0">
                          <a:solidFill>
                            <a:schemeClr val="bg1"/>
                          </a:solidFill>
                        </a:rPr>
                        <a:t>das amostras</a:t>
                      </a: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65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noProof="0" dirty="0">
                          <a:solidFill>
                            <a:schemeClr val="bg1"/>
                          </a:solidFill>
                        </a:rPr>
                        <a:t>Análises solicitadas (Código)</a:t>
                      </a: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65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868">
                <a:tc>
                  <a:txBody>
                    <a:bodyPr/>
                    <a:lstStyle/>
                    <a:p>
                      <a:pPr algn="ctr"/>
                      <a:r>
                        <a:rPr lang="pt-BR" sz="1100" noProof="0" dirty="0">
                          <a:solidFill>
                            <a:srgbClr val="48628C"/>
                          </a:solidFill>
                        </a:rPr>
                        <a:t>01</a:t>
                      </a: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pt-BR" sz="1100" noProof="0" dirty="0">
                        <a:solidFill>
                          <a:srgbClr val="48628C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pt-BR" sz="1100" noProof="0" dirty="0">
                        <a:solidFill>
                          <a:srgbClr val="48628C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963">
                <a:tc>
                  <a:txBody>
                    <a:bodyPr/>
                    <a:lstStyle/>
                    <a:p>
                      <a:pPr algn="ctr"/>
                      <a:r>
                        <a:rPr lang="pt-BR" sz="1100" noProof="0" dirty="0">
                          <a:solidFill>
                            <a:srgbClr val="48628C"/>
                          </a:solidFill>
                        </a:rPr>
                        <a:t>02</a:t>
                      </a: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noProof="0" dirty="0">
                        <a:solidFill>
                          <a:srgbClr val="48628C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100" noProof="0" dirty="0">
                        <a:solidFill>
                          <a:srgbClr val="48628C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4483">
                <a:tc>
                  <a:txBody>
                    <a:bodyPr/>
                    <a:lstStyle/>
                    <a:p>
                      <a:pPr algn="ctr"/>
                      <a:r>
                        <a:rPr lang="pt-BR" sz="1100" noProof="0" dirty="0">
                          <a:solidFill>
                            <a:srgbClr val="48628C"/>
                          </a:solidFill>
                        </a:rPr>
                        <a:t>03</a:t>
                      </a: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noProof="0" dirty="0">
                        <a:solidFill>
                          <a:srgbClr val="48628C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100" noProof="0" dirty="0">
                        <a:solidFill>
                          <a:srgbClr val="48628C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0203">
                <a:tc>
                  <a:txBody>
                    <a:bodyPr/>
                    <a:lstStyle/>
                    <a:p>
                      <a:pPr algn="ctr"/>
                      <a:r>
                        <a:rPr lang="pt-BR" sz="1100" noProof="0" dirty="0">
                          <a:solidFill>
                            <a:srgbClr val="48628C"/>
                          </a:solidFill>
                        </a:rPr>
                        <a:t>04</a:t>
                      </a: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noProof="0" dirty="0">
                        <a:solidFill>
                          <a:srgbClr val="48628C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100" noProof="0" dirty="0">
                        <a:solidFill>
                          <a:srgbClr val="48628C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0203">
                <a:tc>
                  <a:txBody>
                    <a:bodyPr/>
                    <a:lstStyle/>
                    <a:p>
                      <a:pPr algn="ctr"/>
                      <a:r>
                        <a:rPr lang="pt-BR" sz="1100" noProof="0" dirty="0">
                          <a:solidFill>
                            <a:srgbClr val="48628C"/>
                          </a:solidFill>
                        </a:rPr>
                        <a:t>05</a:t>
                      </a: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noProof="0" dirty="0">
                        <a:solidFill>
                          <a:srgbClr val="48628C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100" noProof="0" dirty="0">
                        <a:solidFill>
                          <a:srgbClr val="48628C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443881"/>
                  </a:ext>
                </a:extLst>
              </a:tr>
              <a:tr h="260203">
                <a:tc>
                  <a:txBody>
                    <a:bodyPr/>
                    <a:lstStyle/>
                    <a:p>
                      <a:pPr algn="ctr"/>
                      <a:r>
                        <a:rPr lang="pt-BR" sz="1100" noProof="0" dirty="0">
                          <a:solidFill>
                            <a:srgbClr val="48628C"/>
                          </a:solidFill>
                        </a:rPr>
                        <a:t>06</a:t>
                      </a: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noProof="0" dirty="0">
                        <a:solidFill>
                          <a:srgbClr val="48628C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100" noProof="0" dirty="0">
                        <a:solidFill>
                          <a:srgbClr val="48628C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8614514"/>
                  </a:ext>
                </a:extLst>
              </a:tr>
            </a:tbl>
          </a:graphicData>
        </a:graphic>
      </p:graphicFrame>
      <p:pic>
        <p:nvPicPr>
          <p:cNvPr id="9" name="Imagem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8628" y="171721"/>
            <a:ext cx="1555435" cy="615065"/>
          </a:xfrm>
          <a:prstGeom prst="rect">
            <a:avLst/>
          </a:prstGeom>
        </p:spPr>
      </p:pic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7884352"/>
              </p:ext>
            </p:extLst>
          </p:nvPr>
        </p:nvGraphicFramePr>
        <p:xfrm>
          <a:off x="65618" y="5764674"/>
          <a:ext cx="5115982" cy="15609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6382">
                  <a:extLst>
                    <a:ext uri="{9D8B030D-6E8A-4147-A177-3AD203B41FA5}">
                      <a16:colId xmlns:a16="http://schemas.microsoft.com/office/drawing/2014/main" val="3950404800"/>
                    </a:ext>
                  </a:extLst>
                </a:gridCol>
                <a:gridCol w="4419600">
                  <a:extLst>
                    <a:ext uri="{9D8B030D-6E8A-4147-A177-3AD203B41FA5}">
                      <a16:colId xmlns:a16="http://schemas.microsoft.com/office/drawing/2014/main" val="2753587631"/>
                    </a:ext>
                  </a:extLst>
                </a:gridCol>
              </a:tblGrid>
              <a:tr h="19512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 smtClean="0">
                          <a:solidFill>
                            <a:srgbClr val="2E6580"/>
                          </a:solidFill>
                          <a:effectLst/>
                          <a:latin typeface="Avenir Next Regular"/>
                        </a:rPr>
                        <a:t>LMMA</a:t>
                      </a:r>
                      <a:r>
                        <a:rPr lang="pt-BR" sz="900" b="1" i="0" u="none" strike="noStrike" baseline="0" dirty="0" smtClean="0">
                          <a:solidFill>
                            <a:srgbClr val="2E6580"/>
                          </a:solidFill>
                          <a:effectLst/>
                          <a:latin typeface="Avenir Next Regular"/>
                        </a:rPr>
                        <a:t> 1</a:t>
                      </a:r>
                      <a:endParaRPr lang="pt-BR" sz="900" b="1" i="0" u="none" strike="noStrike" dirty="0">
                        <a:solidFill>
                          <a:srgbClr val="2E6580"/>
                        </a:solidFill>
                        <a:effectLst/>
                        <a:latin typeface="Avenir Next Regular"/>
                      </a:endParaRPr>
                    </a:p>
                  </a:txBody>
                  <a:tcPr marL="3394" marR="3394" marT="3394" marB="24439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 dirty="0" smtClean="0">
                          <a:solidFill>
                            <a:srgbClr val="2E6580"/>
                          </a:solidFill>
                          <a:effectLst/>
                          <a:latin typeface="Avenir Next Regular"/>
                        </a:rPr>
                        <a:t>Determinação de </a:t>
                      </a:r>
                      <a:r>
                        <a:rPr lang="pt-BR" sz="900" u="none" strike="noStrike" dirty="0" err="1" smtClean="0">
                          <a:solidFill>
                            <a:srgbClr val="2E6580"/>
                          </a:solidFill>
                          <a:effectLst/>
                          <a:latin typeface="Avenir Next Regular"/>
                        </a:rPr>
                        <a:t>Aflatoxina</a:t>
                      </a:r>
                      <a:r>
                        <a:rPr lang="pt-BR" sz="900" u="none" strike="noStrike" dirty="0" smtClean="0">
                          <a:solidFill>
                            <a:srgbClr val="2E6580"/>
                          </a:solidFill>
                          <a:effectLst/>
                          <a:latin typeface="Avenir Next Regular"/>
                        </a:rPr>
                        <a:t> (AFB1, AFB2, AFG1 e AFG2) em alimentos</a:t>
                      </a:r>
                      <a:endParaRPr lang="pt-BR" sz="900" b="1" i="0" u="none" strike="noStrike" dirty="0">
                        <a:solidFill>
                          <a:srgbClr val="2E6580"/>
                        </a:solidFill>
                        <a:effectLst/>
                        <a:latin typeface="Avenir Next Regular"/>
                      </a:endParaRPr>
                    </a:p>
                  </a:txBody>
                  <a:tcPr marL="3394" marR="3394" marT="3394" marB="24439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4316643"/>
                  </a:ext>
                </a:extLst>
              </a:tr>
              <a:tr h="19512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 smtClean="0">
                          <a:solidFill>
                            <a:srgbClr val="2E6580"/>
                          </a:solidFill>
                          <a:effectLst/>
                          <a:latin typeface="Avenir Next Regular"/>
                        </a:rPr>
                        <a:t>LMMA</a:t>
                      </a:r>
                      <a:r>
                        <a:rPr lang="pt-BR" sz="900" b="1" i="0" u="none" strike="noStrike" baseline="0" dirty="0" smtClean="0">
                          <a:solidFill>
                            <a:srgbClr val="2E6580"/>
                          </a:solidFill>
                          <a:effectLst/>
                          <a:latin typeface="Avenir Next Regular"/>
                        </a:rPr>
                        <a:t> 2</a:t>
                      </a:r>
                      <a:endParaRPr lang="pt-BR" sz="900" b="1" i="0" u="none" strike="noStrike" dirty="0">
                        <a:solidFill>
                          <a:srgbClr val="2E6580"/>
                        </a:solidFill>
                        <a:effectLst/>
                        <a:latin typeface="Avenir Next Regular"/>
                      </a:endParaRPr>
                    </a:p>
                  </a:txBody>
                  <a:tcPr marL="3394" marR="3394" marT="3394" marB="24439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 dirty="0" smtClean="0">
                          <a:solidFill>
                            <a:srgbClr val="2E6580"/>
                          </a:solidFill>
                          <a:effectLst/>
                          <a:latin typeface="Avenir Next Regular"/>
                        </a:rPr>
                        <a:t>Determinação de </a:t>
                      </a:r>
                      <a:r>
                        <a:rPr lang="pt-BR" sz="900" u="none" strike="noStrike" dirty="0" err="1" smtClean="0">
                          <a:solidFill>
                            <a:srgbClr val="2E6580"/>
                          </a:solidFill>
                          <a:effectLst/>
                          <a:latin typeface="Avenir Next Regular"/>
                        </a:rPr>
                        <a:t>Aflatoxina</a:t>
                      </a:r>
                      <a:r>
                        <a:rPr lang="pt-BR" sz="900" u="none" strike="noStrike" dirty="0" smtClean="0">
                          <a:solidFill>
                            <a:srgbClr val="2E6580"/>
                          </a:solidFill>
                          <a:effectLst/>
                          <a:latin typeface="Avenir Next Regular"/>
                        </a:rPr>
                        <a:t> M1 em leite e derivados</a:t>
                      </a:r>
                      <a:endParaRPr lang="pt-BR" sz="900" b="1" i="0" u="none" strike="noStrike" dirty="0">
                        <a:solidFill>
                          <a:srgbClr val="2E6580"/>
                        </a:solidFill>
                        <a:effectLst/>
                        <a:latin typeface="Avenir Next Regular"/>
                      </a:endParaRPr>
                    </a:p>
                  </a:txBody>
                  <a:tcPr marL="3394" marR="3394" marT="3394" marB="24439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0852154"/>
                  </a:ext>
                </a:extLst>
              </a:tr>
              <a:tr h="19512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 smtClean="0">
                          <a:solidFill>
                            <a:srgbClr val="2E6580"/>
                          </a:solidFill>
                          <a:effectLst/>
                          <a:latin typeface="Avenir Next Regular"/>
                        </a:rPr>
                        <a:t>LMMA</a:t>
                      </a:r>
                      <a:r>
                        <a:rPr lang="pt-BR" sz="900" b="1" i="0" u="none" strike="noStrike" baseline="0" dirty="0" smtClean="0">
                          <a:solidFill>
                            <a:srgbClr val="2E6580"/>
                          </a:solidFill>
                          <a:effectLst/>
                          <a:latin typeface="Avenir Next Regular"/>
                        </a:rPr>
                        <a:t> 3</a:t>
                      </a:r>
                      <a:endParaRPr lang="pt-BR" sz="900" b="1" i="0" u="none" strike="noStrike" dirty="0">
                        <a:solidFill>
                          <a:srgbClr val="2E6580"/>
                        </a:solidFill>
                        <a:effectLst/>
                        <a:latin typeface="Avenir Next Regular"/>
                      </a:endParaRPr>
                    </a:p>
                  </a:txBody>
                  <a:tcPr marL="3394" marR="3394" marT="3394" marB="24439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 dirty="0" smtClean="0">
                          <a:solidFill>
                            <a:srgbClr val="2E6580"/>
                          </a:solidFill>
                          <a:effectLst/>
                          <a:latin typeface="Avenir Next Regular"/>
                        </a:rPr>
                        <a:t>Determinação de </a:t>
                      </a:r>
                      <a:r>
                        <a:rPr lang="pt-BR" sz="900" u="none" strike="noStrike" dirty="0" err="1" smtClean="0">
                          <a:solidFill>
                            <a:srgbClr val="2E6580"/>
                          </a:solidFill>
                          <a:effectLst/>
                          <a:latin typeface="Avenir Next Regular"/>
                        </a:rPr>
                        <a:t>Fumosininas</a:t>
                      </a:r>
                      <a:r>
                        <a:rPr lang="pt-BR" sz="900" u="none" strike="noStrike" dirty="0" smtClean="0">
                          <a:solidFill>
                            <a:srgbClr val="2E6580"/>
                          </a:solidFill>
                          <a:effectLst/>
                          <a:latin typeface="Avenir Next Regular"/>
                        </a:rPr>
                        <a:t> (FB1 e FB2) em alimentos</a:t>
                      </a:r>
                      <a:endParaRPr lang="pt-BR" sz="900" b="0" i="0" u="none" strike="noStrike" dirty="0">
                        <a:solidFill>
                          <a:srgbClr val="2E6580"/>
                        </a:solidFill>
                        <a:effectLst/>
                        <a:latin typeface="Avenir Next Regular"/>
                      </a:endParaRPr>
                    </a:p>
                  </a:txBody>
                  <a:tcPr marL="3394" marR="3394" marT="3394" marB="24439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3065805"/>
                  </a:ext>
                </a:extLst>
              </a:tr>
              <a:tr h="19512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 smtClean="0">
                          <a:solidFill>
                            <a:srgbClr val="2E6580"/>
                          </a:solidFill>
                          <a:effectLst/>
                          <a:latin typeface="Avenir Next Regular"/>
                        </a:rPr>
                        <a:t>LMMA</a:t>
                      </a:r>
                      <a:r>
                        <a:rPr lang="pt-BR" sz="900" b="1" i="0" u="none" strike="noStrike" baseline="0" dirty="0" smtClean="0">
                          <a:solidFill>
                            <a:srgbClr val="2E6580"/>
                          </a:solidFill>
                          <a:effectLst/>
                          <a:latin typeface="Avenir Next Regular"/>
                        </a:rPr>
                        <a:t> 4</a:t>
                      </a:r>
                      <a:endParaRPr lang="pt-BR" sz="900" b="1" i="0" u="none" strike="noStrike" dirty="0">
                        <a:solidFill>
                          <a:srgbClr val="2E6580"/>
                        </a:solidFill>
                        <a:effectLst/>
                        <a:latin typeface="Avenir Next Regular"/>
                      </a:endParaRPr>
                    </a:p>
                  </a:txBody>
                  <a:tcPr marL="3394" marR="3394" marT="3394" marB="24439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 dirty="0" smtClean="0">
                          <a:solidFill>
                            <a:srgbClr val="2E6580"/>
                          </a:solidFill>
                          <a:effectLst/>
                          <a:latin typeface="Avenir Next Regular"/>
                        </a:rPr>
                        <a:t>Determinação de </a:t>
                      </a:r>
                      <a:r>
                        <a:rPr lang="pt-BR" sz="900" u="none" strike="noStrike" dirty="0" err="1" smtClean="0">
                          <a:solidFill>
                            <a:srgbClr val="2E6580"/>
                          </a:solidFill>
                          <a:effectLst/>
                          <a:latin typeface="Avenir Next Regular"/>
                        </a:rPr>
                        <a:t>Zearalenona</a:t>
                      </a:r>
                      <a:r>
                        <a:rPr lang="pt-BR" sz="900" u="none" strike="noStrike" dirty="0" smtClean="0">
                          <a:solidFill>
                            <a:srgbClr val="2E6580"/>
                          </a:solidFill>
                          <a:effectLst/>
                          <a:latin typeface="Avenir Next Regular"/>
                        </a:rPr>
                        <a:t> (ZEA) em alimentos</a:t>
                      </a:r>
                      <a:endParaRPr lang="pt-BR" sz="900" b="1" i="0" u="none" strike="noStrike" dirty="0">
                        <a:solidFill>
                          <a:srgbClr val="2E6580"/>
                        </a:solidFill>
                        <a:effectLst/>
                        <a:latin typeface="Avenir Next Regular"/>
                      </a:endParaRPr>
                    </a:p>
                  </a:txBody>
                  <a:tcPr marL="3394" marR="3394" marT="3394" marB="24439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7057478"/>
                  </a:ext>
                </a:extLst>
              </a:tr>
              <a:tr h="19512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 smtClean="0">
                          <a:solidFill>
                            <a:srgbClr val="2E6580"/>
                          </a:solidFill>
                          <a:effectLst/>
                          <a:latin typeface="Avenir Next Regular"/>
                        </a:rPr>
                        <a:t>LMMA</a:t>
                      </a:r>
                      <a:r>
                        <a:rPr lang="pt-BR" sz="900" b="1" i="0" u="none" strike="noStrike" baseline="0" dirty="0" smtClean="0">
                          <a:solidFill>
                            <a:srgbClr val="2E6580"/>
                          </a:solidFill>
                          <a:effectLst/>
                          <a:latin typeface="Avenir Next Regular"/>
                        </a:rPr>
                        <a:t> 5</a:t>
                      </a:r>
                      <a:endParaRPr lang="pt-BR" sz="900" b="1" i="0" u="none" strike="noStrike" dirty="0">
                        <a:solidFill>
                          <a:srgbClr val="2E6580"/>
                        </a:solidFill>
                        <a:effectLst/>
                        <a:latin typeface="Avenir Next Regular"/>
                      </a:endParaRPr>
                    </a:p>
                  </a:txBody>
                  <a:tcPr marL="3394" marR="3394" marT="3394" marB="24439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 dirty="0" smtClean="0">
                          <a:solidFill>
                            <a:srgbClr val="2E6580"/>
                          </a:solidFill>
                          <a:effectLst/>
                          <a:latin typeface="Avenir Next Regular"/>
                        </a:rPr>
                        <a:t>Determinação de</a:t>
                      </a:r>
                      <a:r>
                        <a:rPr lang="pt-BR" sz="900" u="none" strike="noStrike" baseline="0" dirty="0" smtClean="0">
                          <a:solidFill>
                            <a:srgbClr val="2E6580"/>
                          </a:solidFill>
                          <a:effectLst/>
                          <a:latin typeface="Avenir Next Regular"/>
                        </a:rPr>
                        <a:t> </a:t>
                      </a:r>
                      <a:r>
                        <a:rPr lang="pt-BR" sz="900" u="none" strike="noStrike" dirty="0" err="1" smtClean="0">
                          <a:solidFill>
                            <a:srgbClr val="2E6580"/>
                          </a:solidFill>
                          <a:effectLst/>
                          <a:latin typeface="Avenir Next Regular"/>
                        </a:rPr>
                        <a:t>Deoxinivalenol</a:t>
                      </a:r>
                      <a:r>
                        <a:rPr lang="pt-BR" sz="900" u="none" strike="noStrike" dirty="0" smtClean="0">
                          <a:solidFill>
                            <a:srgbClr val="2E6580"/>
                          </a:solidFill>
                          <a:effectLst/>
                          <a:latin typeface="Avenir Next Regular"/>
                        </a:rPr>
                        <a:t> (DON) em</a:t>
                      </a:r>
                      <a:r>
                        <a:rPr lang="pt-BR" sz="900" u="none" strike="noStrike" baseline="0" dirty="0" smtClean="0">
                          <a:solidFill>
                            <a:srgbClr val="2E6580"/>
                          </a:solidFill>
                          <a:effectLst/>
                          <a:latin typeface="Avenir Next Regular"/>
                        </a:rPr>
                        <a:t> </a:t>
                      </a:r>
                      <a:r>
                        <a:rPr lang="pt-BR" sz="900" u="none" strike="noStrike" dirty="0" smtClean="0">
                          <a:solidFill>
                            <a:srgbClr val="2E6580"/>
                          </a:solidFill>
                          <a:effectLst/>
                          <a:latin typeface="Avenir Next Regular"/>
                        </a:rPr>
                        <a:t>alimentos.</a:t>
                      </a:r>
                      <a:endParaRPr lang="pt-BR" sz="900" b="1" i="0" u="none" strike="noStrike" dirty="0">
                        <a:solidFill>
                          <a:srgbClr val="2E6580"/>
                        </a:solidFill>
                        <a:effectLst/>
                        <a:latin typeface="Avenir Next Regular"/>
                      </a:endParaRPr>
                    </a:p>
                  </a:txBody>
                  <a:tcPr marL="3394" marR="3394" marT="3394" marB="24439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9437947"/>
                  </a:ext>
                </a:extLst>
              </a:tr>
              <a:tr h="19512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 smtClean="0">
                          <a:solidFill>
                            <a:srgbClr val="2E6580"/>
                          </a:solidFill>
                          <a:effectLst/>
                          <a:latin typeface="Avenir Next Regular"/>
                        </a:rPr>
                        <a:t>LMMA</a:t>
                      </a:r>
                      <a:r>
                        <a:rPr lang="pt-BR" sz="900" b="1" i="0" u="none" strike="noStrike" baseline="0" dirty="0" smtClean="0">
                          <a:solidFill>
                            <a:srgbClr val="2E6580"/>
                          </a:solidFill>
                          <a:effectLst/>
                          <a:latin typeface="Avenir Next Regular"/>
                        </a:rPr>
                        <a:t> 6</a:t>
                      </a:r>
                      <a:endParaRPr lang="pt-BR" sz="900" b="1" i="0" u="none" strike="noStrike" dirty="0">
                        <a:solidFill>
                          <a:srgbClr val="2E6580"/>
                        </a:solidFill>
                        <a:effectLst/>
                        <a:latin typeface="Avenir Next Regular"/>
                      </a:endParaRPr>
                    </a:p>
                  </a:txBody>
                  <a:tcPr marL="3394" marR="3394" marT="3394" marB="24439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 dirty="0" smtClean="0">
                          <a:solidFill>
                            <a:srgbClr val="2E6580"/>
                          </a:solidFill>
                          <a:effectLst/>
                          <a:latin typeface="Avenir Next Regular"/>
                        </a:rPr>
                        <a:t>Determinação de </a:t>
                      </a:r>
                      <a:r>
                        <a:rPr lang="pt-BR" sz="900" u="none" strike="noStrike" dirty="0" err="1" smtClean="0">
                          <a:solidFill>
                            <a:srgbClr val="2E6580"/>
                          </a:solidFill>
                          <a:effectLst/>
                          <a:latin typeface="Avenir Next Regular"/>
                        </a:rPr>
                        <a:t>Ocratoxina</a:t>
                      </a:r>
                      <a:r>
                        <a:rPr lang="pt-BR" sz="900" u="none" strike="noStrike" baseline="0" dirty="0" smtClean="0">
                          <a:solidFill>
                            <a:srgbClr val="2E6580"/>
                          </a:solidFill>
                          <a:effectLst/>
                          <a:latin typeface="Avenir Next Regular"/>
                        </a:rPr>
                        <a:t> </a:t>
                      </a:r>
                      <a:r>
                        <a:rPr lang="pt-BR" sz="900" u="none" strike="noStrike" dirty="0" smtClean="0">
                          <a:solidFill>
                            <a:srgbClr val="2E6580"/>
                          </a:solidFill>
                          <a:effectLst/>
                          <a:latin typeface="Avenir Next Regular"/>
                        </a:rPr>
                        <a:t>(OCRA) em</a:t>
                      </a:r>
                      <a:endParaRPr lang="pt-BR" sz="900" b="1" i="0" u="none" strike="noStrike" dirty="0">
                        <a:solidFill>
                          <a:srgbClr val="2E6580"/>
                        </a:solidFill>
                        <a:effectLst/>
                        <a:latin typeface="Avenir Next Regular"/>
                      </a:endParaRPr>
                    </a:p>
                  </a:txBody>
                  <a:tcPr marL="3394" marR="3394" marT="3394" marB="24439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4485866"/>
                  </a:ext>
                </a:extLst>
              </a:tr>
              <a:tr h="19512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 smtClean="0">
                          <a:solidFill>
                            <a:srgbClr val="2E6580"/>
                          </a:solidFill>
                          <a:effectLst/>
                          <a:latin typeface="Avenir Next Regular"/>
                        </a:rPr>
                        <a:t>LMMA</a:t>
                      </a:r>
                      <a:r>
                        <a:rPr lang="pt-BR" sz="900" b="1" i="0" u="none" strike="noStrike" baseline="0" dirty="0" smtClean="0">
                          <a:solidFill>
                            <a:srgbClr val="2E6580"/>
                          </a:solidFill>
                          <a:effectLst/>
                          <a:latin typeface="Avenir Next Regular"/>
                        </a:rPr>
                        <a:t> 7</a:t>
                      </a:r>
                      <a:endParaRPr lang="pt-BR" sz="900" b="1" i="0" u="none" strike="noStrike" dirty="0">
                        <a:solidFill>
                          <a:srgbClr val="2E6580"/>
                        </a:solidFill>
                        <a:effectLst/>
                        <a:latin typeface="Avenir Next Regular"/>
                      </a:endParaRPr>
                    </a:p>
                  </a:txBody>
                  <a:tcPr marL="3394" marR="3394" marT="3394" marB="24439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 dirty="0" smtClean="0">
                          <a:solidFill>
                            <a:srgbClr val="2E6580"/>
                          </a:solidFill>
                          <a:effectLst/>
                          <a:latin typeface="Avenir Next Regular"/>
                        </a:rPr>
                        <a:t>Determinação de Toxina T2</a:t>
                      </a:r>
                      <a:r>
                        <a:rPr lang="pt-BR" sz="900" u="none" strike="noStrike" baseline="0" dirty="0" smtClean="0">
                          <a:solidFill>
                            <a:srgbClr val="2E6580"/>
                          </a:solidFill>
                          <a:effectLst/>
                          <a:latin typeface="Avenir Next Regular"/>
                        </a:rPr>
                        <a:t> </a:t>
                      </a:r>
                      <a:r>
                        <a:rPr lang="pt-BR" sz="900" u="none" strike="noStrike" dirty="0" smtClean="0">
                          <a:solidFill>
                            <a:srgbClr val="2E6580"/>
                          </a:solidFill>
                          <a:effectLst/>
                          <a:latin typeface="Avenir Next Regular"/>
                        </a:rPr>
                        <a:t>em alimentos.</a:t>
                      </a:r>
                      <a:endParaRPr lang="pt-BR" sz="900" b="1" i="0" u="none" strike="noStrike" dirty="0">
                        <a:solidFill>
                          <a:srgbClr val="2E6580"/>
                        </a:solidFill>
                        <a:effectLst/>
                        <a:latin typeface="Avenir Next Regular"/>
                      </a:endParaRPr>
                    </a:p>
                  </a:txBody>
                  <a:tcPr marL="3394" marR="3394" marT="3394" marB="24439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1534460"/>
                  </a:ext>
                </a:extLst>
              </a:tr>
              <a:tr h="19512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 smtClean="0">
                          <a:solidFill>
                            <a:srgbClr val="2E6580"/>
                          </a:solidFill>
                          <a:effectLst/>
                          <a:latin typeface="Avenir Next Regular"/>
                        </a:rPr>
                        <a:t>LMMA</a:t>
                      </a:r>
                      <a:r>
                        <a:rPr lang="pt-BR" sz="900" b="1" i="0" u="none" strike="noStrike" baseline="0" dirty="0" smtClean="0">
                          <a:solidFill>
                            <a:srgbClr val="2E6580"/>
                          </a:solidFill>
                          <a:effectLst/>
                          <a:latin typeface="Avenir Next Regular"/>
                        </a:rPr>
                        <a:t> 8</a:t>
                      </a:r>
                      <a:endParaRPr lang="pt-BR" sz="900" b="1" i="0" u="none" strike="noStrike" dirty="0">
                        <a:solidFill>
                          <a:srgbClr val="2E6580"/>
                        </a:solidFill>
                        <a:effectLst/>
                        <a:latin typeface="Avenir Next Regular"/>
                      </a:endParaRPr>
                    </a:p>
                  </a:txBody>
                  <a:tcPr marL="3394" marR="3394" marT="3394" marB="24439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 kern="1200" dirty="0" smtClean="0">
                          <a:solidFill>
                            <a:srgbClr val="2E6580"/>
                          </a:solidFill>
                          <a:effectLst/>
                          <a:latin typeface="Avenir Next Regular"/>
                          <a:ea typeface="+mn-ea"/>
                          <a:cs typeface="+mn-cs"/>
                        </a:rPr>
                        <a:t>Determinação de Toxina HT2</a:t>
                      </a:r>
                      <a:r>
                        <a:rPr lang="pt-BR" sz="900" u="none" strike="noStrike" kern="1200" baseline="0" dirty="0" smtClean="0">
                          <a:solidFill>
                            <a:srgbClr val="2E6580"/>
                          </a:solidFill>
                          <a:effectLst/>
                          <a:latin typeface="Avenir Next Regular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900" u="none" strike="noStrike" kern="1200" dirty="0" smtClean="0">
                          <a:solidFill>
                            <a:srgbClr val="2E6580"/>
                          </a:solidFill>
                          <a:effectLst/>
                          <a:latin typeface="Avenir Next Regular"/>
                          <a:ea typeface="+mn-ea"/>
                          <a:cs typeface="+mn-cs"/>
                        </a:rPr>
                        <a:t>em alimentos.</a:t>
                      </a:r>
                      <a:endParaRPr lang="pt-BR" sz="900" u="none" strike="noStrike" kern="1200" dirty="0">
                        <a:solidFill>
                          <a:srgbClr val="2E6580"/>
                        </a:solidFill>
                        <a:effectLst/>
                        <a:latin typeface="Avenir Next Regular"/>
                        <a:ea typeface="+mn-ea"/>
                        <a:cs typeface="+mn-cs"/>
                      </a:endParaRPr>
                    </a:p>
                  </a:txBody>
                  <a:tcPr marL="3394" marR="3394" marT="3394" marB="24439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349416"/>
                  </a:ext>
                </a:extLst>
              </a:tr>
            </a:tbl>
          </a:graphicData>
        </a:graphic>
      </p:graphicFrame>
      <p:sp>
        <p:nvSpPr>
          <p:cNvPr id="12" name="Retângulo 11"/>
          <p:cNvSpPr/>
          <p:nvPr/>
        </p:nvSpPr>
        <p:spPr>
          <a:xfrm>
            <a:off x="123144" y="5430332"/>
            <a:ext cx="6533892" cy="276999"/>
          </a:xfrm>
          <a:prstGeom prst="rect">
            <a:avLst/>
          </a:prstGeom>
          <a:solidFill>
            <a:srgbClr val="2E6580"/>
          </a:solidFill>
        </p:spPr>
        <p:txBody>
          <a:bodyPr wrap="square">
            <a:spAutoFit/>
          </a:bodyPr>
          <a:lstStyle/>
          <a:p>
            <a:r>
              <a:rPr lang="pt-BR" sz="1200" dirty="0">
                <a:solidFill>
                  <a:schemeClr val="bg1"/>
                </a:solidFill>
                <a:highlight>
                  <a:srgbClr val="A5C31B"/>
                </a:highlight>
              </a:rPr>
              <a:t>Métodos </a:t>
            </a:r>
            <a:r>
              <a:rPr lang="pt-BR" sz="1200" dirty="0" smtClean="0">
                <a:solidFill>
                  <a:schemeClr val="bg1"/>
                </a:solidFill>
                <a:highlight>
                  <a:srgbClr val="A5C31B"/>
                </a:highlight>
              </a:rPr>
              <a:t>Químicos - </a:t>
            </a:r>
            <a:r>
              <a:rPr lang="pt-BR" sz="1200" dirty="0" err="1" smtClean="0">
                <a:solidFill>
                  <a:schemeClr val="bg1"/>
                </a:solidFill>
                <a:highlight>
                  <a:srgbClr val="A5C31B"/>
                </a:highlight>
              </a:rPr>
              <a:t>Micotoxinas</a:t>
            </a:r>
            <a:r>
              <a:rPr lang="pt-BR" sz="1200" dirty="0" smtClean="0">
                <a:solidFill>
                  <a:schemeClr val="bg1"/>
                </a:solidFill>
                <a:highlight>
                  <a:srgbClr val="A5C31B"/>
                </a:highlight>
              </a:rPr>
              <a:t> </a:t>
            </a:r>
            <a:r>
              <a:rPr lang="pt-BR" sz="1200" dirty="0">
                <a:solidFill>
                  <a:schemeClr val="bg1"/>
                </a:solidFill>
                <a:highlight>
                  <a:srgbClr val="A5C31B"/>
                </a:highlight>
              </a:rPr>
              <a:t>(Código e Análises)  </a:t>
            </a:r>
            <a:r>
              <a:rPr lang="pt-BR" sz="1200" dirty="0" smtClean="0">
                <a:solidFill>
                  <a:schemeClr val="bg1"/>
                </a:solidFill>
                <a:highlight>
                  <a:srgbClr val="A5C31B"/>
                </a:highlight>
              </a:rPr>
              <a:t>30 </a:t>
            </a:r>
            <a:r>
              <a:rPr lang="pt-BR" sz="1200" dirty="0">
                <a:solidFill>
                  <a:schemeClr val="bg1"/>
                </a:solidFill>
                <a:highlight>
                  <a:srgbClr val="A5C31B"/>
                </a:highlight>
              </a:rPr>
              <a:t>dias úteis </a:t>
            </a:r>
          </a:p>
        </p:txBody>
      </p:sp>
      <p:pic>
        <p:nvPicPr>
          <p:cNvPr id="18" name="Picture 22" descr="Resultado de imagem para whatsapp blue  icone  png"/>
          <p:cNvPicPr>
            <a:picLocks noChangeAspect="1" noChangeArrowheads="1"/>
          </p:cNvPicPr>
          <p:nvPr/>
        </p:nvPicPr>
        <p:blipFill>
          <a:blip r:embed="rId3">
            <a:biLevel thresh="7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484" y="9312443"/>
            <a:ext cx="248557" cy="24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tângulo 15"/>
          <p:cNvSpPr/>
          <p:nvPr/>
        </p:nvSpPr>
        <p:spPr>
          <a:xfrm>
            <a:off x="165951" y="9265435"/>
            <a:ext cx="167292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000" b="1" dirty="0" smtClean="0">
                <a:solidFill>
                  <a:schemeClr val="bg1"/>
                </a:solidFill>
                <a:latin typeface="Avenir Next Regular"/>
              </a:rPr>
              <a:t>WhatsApp</a:t>
            </a:r>
          </a:p>
          <a:p>
            <a:pPr algn="ctr"/>
            <a:r>
              <a:rPr lang="pt-BR" sz="1000" b="1" dirty="0" smtClean="0">
                <a:solidFill>
                  <a:schemeClr val="bg1"/>
                </a:solidFill>
                <a:latin typeface="Avenir Next Regular"/>
              </a:rPr>
              <a:t>(19) 97151-9898</a:t>
            </a:r>
            <a:endParaRPr lang="pt-BR" sz="1000" b="1" dirty="0">
              <a:solidFill>
                <a:schemeClr val="bg1"/>
              </a:solidFill>
            </a:endParaRPr>
          </a:p>
        </p:txBody>
      </p:sp>
      <p:sp>
        <p:nvSpPr>
          <p:cNvPr id="20" name="Retângulo 19"/>
          <p:cNvSpPr/>
          <p:nvPr/>
        </p:nvSpPr>
        <p:spPr>
          <a:xfrm>
            <a:off x="1574037" y="9348175"/>
            <a:ext cx="370992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000" b="1" dirty="0" smtClean="0">
                <a:solidFill>
                  <a:schemeClr val="bg1"/>
                </a:solidFill>
                <a:latin typeface="Avenir Next Regular"/>
              </a:rPr>
              <a:t>Portal </a:t>
            </a:r>
            <a:r>
              <a:rPr lang="pt-BR" sz="1000" b="1" dirty="0" err="1">
                <a:solidFill>
                  <a:schemeClr val="bg1"/>
                </a:solidFill>
                <a:latin typeface="Avenir Next Regular"/>
              </a:rPr>
              <a:t>ESALQLab</a:t>
            </a:r>
            <a:r>
              <a:rPr lang="pt-BR" sz="1000" b="1" dirty="0">
                <a:solidFill>
                  <a:schemeClr val="bg1"/>
                </a:solidFill>
                <a:latin typeface="Avenir Next Regular"/>
              </a:rPr>
              <a:t> (www.esalqlab.com.br) ou APP mobile</a:t>
            </a:r>
            <a:endParaRPr lang="pt-BR" sz="1000" b="1" dirty="0">
              <a:solidFill>
                <a:schemeClr val="bg1"/>
              </a:solidFill>
            </a:endParaRPr>
          </a:p>
        </p:txBody>
      </p:sp>
      <p:sp>
        <p:nvSpPr>
          <p:cNvPr id="22" name="Retângulo 21"/>
          <p:cNvSpPr/>
          <p:nvPr/>
        </p:nvSpPr>
        <p:spPr>
          <a:xfrm>
            <a:off x="5612631" y="9265435"/>
            <a:ext cx="14452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000" b="1" dirty="0" smtClean="0">
                <a:solidFill>
                  <a:schemeClr val="bg1"/>
                </a:solidFill>
                <a:latin typeface="Avenir Next Regular"/>
              </a:rPr>
              <a:t>Instagram </a:t>
            </a:r>
            <a:endParaRPr lang="pt-BR" sz="1000" b="1" dirty="0">
              <a:solidFill>
                <a:schemeClr val="bg1"/>
              </a:solidFill>
              <a:latin typeface="Avenir Next Regular"/>
            </a:endParaRPr>
          </a:p>
          <a:p>
            <a:pPr algn="ctr"/>
            <a:r>
              <a:rPr lang="pt-BR" sz="1000" b="1" dirty="0">
                <a:solidFill>
                  <a:schemeClr val="bg1"/>
                </a:solidFill>
                <a:latin typeface="Avenir Next Regular"/>
              </a:rPr>
              <a:t>@esalqlab</a:t>
            </a:r>
          </a:p>
        </p:txBody>
      </p:sp>
      <p:sp>
        <p:nvSpPr>
          <p:cNvPr id="30" name="Retângulo 29"/>
          <p:cNvSpPr/>
          <p:nvPr/>
        </p:nvSpPr>
        <p:spPr>
          <a:xfrm>
            <a:off x="592281" y="9658493"/>
            <a:ext cx="5629275" cy="207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750" b="1" dirty="0" smtClean="0">
                <a:solidFill>
                  <a:schemeClr val="bg1"/>
                </a:solidFill>
                <a:latin typeface="Avenir Next Regular"/>
              </a:rPr>
              <a:t>Departamento </a:t>
            </a:r>
            <a:r>
              <a:rPr lang="pt-BR" sz="750" b="1" dirty="0">
                <a:solidFill>
                  <a:schemeClr val="bg1"/>
                </a:solidFill>
                <a:latin typeface="Avenir Next Regular"/>
              </a:rPr>
              <a:t>de Zootecnia Laboratório </a:t>
            </a:r>
            <a:r>
              <a:rPr lang="pt-BR" sz="750" b="1" dirty="0" err="1">
                <a:solidFill>
                  <a:schemeClr val="bg1"/>
                </a:solidFill>
                <a:latin typeface="Avenir Next Regular"/>
              </a:rPr>
              <a:t>Bromatologia</a:t>
            </a:r>
            <a:r>
              <a:rPr lang="pt-BR" sz="750" b="1" dirty="0">
                <a:solidFill>
                  <a:schemeClr val="bg1"/>
                </a:solidFill>
                <a:latin typeface="Avenir Next Regular"/>
              </a:rPr>
              <a:t> </a:t>
            </a:r>
            <a:r>
              <a:rPr lang="pt-BR" sz="750" b="1" dirty="0" smtClean="0">
                <a:solidFill>
                  <a:schemeClr val="bg1"/>
                </a:solidFill>
                <a:latin typeface="Avenir Next Regular"/>
              </a:rPr>
              <a:t>ESALQLAB - Av</a:t>
            </a:r>
            <a:r>
              <a:rPr lang="pt-BR" sz="750" b="1" dirty="0">
                <a:solidFill>
                  <a:schemeClr val="bg1"/>
                </a:solidFill>
                <a:latin typeface="Avenir Next Regular"/>
              </a:rPr>
              <a:t>. Pádua Dias, </a:t>
            </a:r>
            <a:r>
              <a:rPr lang="pt-BR" sz="750" b="1" dirty="0" smtClean="0">
                <a:solidFill>
                  <a:schemeClr val="bg1"/>
                </a:solidFill>
                <a:latin typeface="Avenir Next Regular"/>
              </a:rPr>
              <a:t>11 Piracicaba/SP CEP </a:t>
            </a:r>
            <a:r>
              <a:rPr lang="pt-BR" sz="750" b="1" dirty="0">
                <a:solidFill>
                  <a:schemeClr val="bg1"/>
                </a:solidFill>
                <a:latin typeface="Avenir Next Regular"/>
              </a:rPr>
              <a:t>13.418-900</a:t>
            </a:r>
          </a:p>
        </p:txBody>
      </p:sp>
      <p:pic>
        <p:nvPicPr>
          <p:cNvPr id="2078" name="Imagem 2" hidden="1">
            <a:extLst>
              <a:ext uri="{FF2B5EF4-FFF2-40B4-BE49-F238E27FC236}">
                <a16:creationId xmlns:a16="http://schemas.microsoft.com/office/drawing/2014/main" id="{1F40E012-2E5F-4B35-BF4E-EB0C97B9B9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868" y="18389287"/>
            <a:ext cx="642938" cy="430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7" name="Imagem 1" hidden="1">
            <a:extLst>
              <a:ext uri="{FF2B5EF4-FFF2-40B4-BE49-F238E27FC236}">
                <a16:creationId xmlns:a16="http://schemas.microsoft.com/office/drawing/2014/main" id="{A22556BA-EB8D-41F0-984F-7CDF53DC84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868" y="18389287"/>
            <a:ext cx="642938" cy="430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Caixa de Texto 11" hidden="1">
            <a:extLst>
              <a:ext uri="{FF2B5EF4-FFF2-40B4-BE49-F238E27FC236}">
                <a16:creationId xmlns:a16="http://schemas.microsoft.com/office/drawing/2014/main" id="{071128B9-9067-4DC6-90CE-4D31631D7C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9868" y="18363887"/>
            <a:ext cx="45862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pt-BR" altLang="pt-BR" sz="1300" b="0" i="0" u="none" strike="noStrike" cap="none" normalizeH="0" baseline="0">
              <a:ln>
                <a:noFill/>
              </a:ln>
              <a:solidFill>
                <a:srgbClr val="404040"/>
              </a:solidFill>
              <a:effectLst/>
              <a:latin typeface="Calibri Light" panose="020F03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Fundação ABC Pesquisa e Desenvolvimento Agropecuário</a:t>
            </a:r>
            <a:endParaRPr kumimoji="0" lang="pt-BR" altLang="pt-BR" sz="1300" b="0" i="0" u="none" strike="noStrike" cap="none" normalizeH="0" baseline="0">
              <a:ln>
                <a:noFill/>
              </a:ln>
              <a:solidFill>
                <a:srgbClr val="404040"/>
              </a:solidFill>
              <a:effectLst/>
              <a:latin typeface="Calibri Light" panose="020F03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(42) 3233-8630 / 3233-8631 / 3233-8633</a:t>
            </a:r>
            <a:endParaRPr kumimoji="0" lang="pt-BR" altLang="pt-BR" sz="1300" b="0" i="0" u="none" strike="noStrike" cap="none" normalizeH="0" baseline="0">
              <a:ln>
                <a:noFill/>
              </a:ln>
              <a:solidFill>
                <a:srgbClr val="404040"/>
              </a:solidFill>
              <a:effectLst/>
              <a:latin typeface="Calibri Light" panose="020F03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800" b="0" i="0" u="none" strike="noStrike" cap="none" normalizeH="0" baseline="0">
                <a:ln>
                  <a:noFill/>
                </a:ln>
                <a:solidFill>
                  <a:srgbClr val="40404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hlinkClick r:id="rId6"/>
              </a:rPr>
              <a:t>www.abclaboratorios.com.br</a:t>
            </a:r>
            <a:r>
              <a:rPr kumimoji="0" lang="pt-BR" altLang="pt-BR" sz="800" b="0" i="0" u="sng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kumimoji="0" lang="pt-BR" altLang="pt-BR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/ </a:t>
            </a:r>
            <a:r>
              <a:rPr kumimoji="0" lang="pt-BR" altLang="pt-BR" sz="800" b="0" i="0" u="none" strike="noStrike" cap="none" normalizeH="0" baseline="0">
                <a:ln>
                  <a:noFill/>
                </a:ln>
                <a:solidFill>
                  <a:srgbClr val="40404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hlinkClick r:id="rId7"/>
              </a:rPr>
              <a:t>laboratorio@fundacaoabc.org.br</a:t>
            </a:r>
            <a:endParaRPr kumimoji="0" lang="pt-BR" altLang="pt-BR" sz="1300" b="0" i="0" u="none" strike="noStrike" cap="none" normalizeH="0" baseline="0">
              <a:ln>
                <a:noFill/>
              </a:ln>
              <a:solidFill>
                <a:srgbClr val="404040"/>
              </a:solidFill>
              <a:effectLst/>
              <a:latin typeface="Calibri Light" panose="020F03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8" name="Caixa de Texto 10" hidden="1">
            <a:extLst>
              <a:ext uri="{FF2B5EF4-FFF2-40B4-BE49-F238E27FC236}">
                <a16:creationId xmlns:a16="http://schemas.microsoft.com/office/drawing/2014/main" id="{9196C2E7-7172-4B14-9BAC-9331DEBB94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7168" y="18332137"/>
            <a:ext cx="45862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Fundação ABC Pesquisa e Desenvolvimento Agropecuário</a:t>
            </a:r>
            <a:endParaRPr kumimoji="0" lang="pt-BR" altLang="pt-BR" sz="1300" b="0" i="0" u="none" strike="noStrike" cap="none" normalizeH="0" baseline="0">
              <a:ln>
                <a:noFill/>
              </a:ln>
              <a:solidFill>
                <a:srgbClr val="404040"/>
              </a:solidFill>
              <a:effectLst/>
              <a:latin typeface="Calibri Light" panose="020F03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(42) 3233-8630 / 3233-8631 / 3233-8633</a:t>
            </a:r>
            <a:endParaRPr kumimoji="0" lang="pt-BR" altLang="pt-BR" sz="1300" b="0" i="0" u="none" strike="noStrike" cap="none" normalizeH="0" baseline="0">
              <a:ln>
                <a:noFill/>
              </a:ln>
              <a:solidFill>
                <a:srgbClr val="404040"/>
              </a:solidFill>
              <a:effectLst/>
              <a:latin typeface="Calibri Light" panose="020F03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800" b="0" i="0" u="none" strike="noStrike" cap="none" normalizeH="0" baseline="0">
                <a:ln>
                  <a:noFill/>
                </a:ln>
                <a:solidFill>
                  <a:srgbClr val="40404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hlinkClick r:id="rId6"/>
              </a:rPr>
              <a:t>www.abclaboratorios.com.br</a:t>
            </a:r>
            <a:r>
              <a:rPr kumimoji="0" lang="pt-BR" altLang="pt-BR" sz="800" b="0" i="0" u="sng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kumimoji="0" lang="pt-BR" altLang="pt-BR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/ </a:t>
            </a:r>
            <a:r>
              <a:rPr kumimoji="0" lang="pt-BR" altLang="pt-BR" sz="800" b="0" i="0" u="none" strike="noStrike" cap="none" normalizeH="0" baseline="0">
                <a:ln>
                  <a:noFill/>
                </a:ln>
                <a:solidFill>
                  <a:srgbClr val="40404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hlinkClick r:id="rId7"/>
              </a:rPr>
              <a:t>laboratorio@fundacaoabc.org.br</a:t>
            </a:r>
            <a:endParaRPr kumimoji="0" lang="pt-BR" altLang="pt-BR" sz="1300" b="0" i="0" u="none" strike="noStrike" cap="none" normalizeH="0" baseline="0">
              <a:ln>
                <a:noFill/>
              </a:ln>
              <a:solidFill>
                <a:srgbClr val="404040"/>
              </a:solidFill>
              <a:effectLst/>
              <a:latin typeface="Calibri Light" panose="020F03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9" name="Caixa de Texto 9" hidden="1">
            <a:extLst>
              <a:ext uri="{FF2B5EF4-FFF2-40B4-BE49-F238E27FC236}">
                <a16:creationId xmlns:a16="http://schemas.microsoft.com/office/drawing/2014/main" id="{9F20A92B-8E76-4EDD-A6C6-23FC089FC6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7168" y="18332137"/>
            <a:ext cx="45862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Fundação ABC Pesquisa e Desenvolvimento Agropecuário</a:t>
            </a:r>
            <a:endParaRPr kumimoji="0" lang="pt-BR" altLang="pt-BR" sz="1300" b="0" i="0" u="none" strike="noStrike" cap="none" normalizeH="0" baseline="0">
              <a:ln>
                <a:noFill/>
              </a:ln>
              <a:solidFill>
                <a:srgbClr val="404040"/>
              </a:solidFill>
              <a:effectLst/>
              <a:latin typeface="Calibri Light" panose="020F03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(42) 3233-8630 / 3233-8631 / 3233-8633</a:t>
            </a:r>
            <a:endParaRPr kumimoji="0" lang="pt-BR" altLang="pt-BR" sz="1300" b="0" i="0" u="none" strike="noStrike" cap="none" normalizeH="0" baseline="0">
              <a:ln>
                <a:noFill/>
              </a:ln>
              <a:solidFill>
                <a:srgbClr val="404040"/>
              </a:solidFill>
              <a:effectLst/>
              <a:latin typeface="Calibri Light" panose="020F03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800" b="0" i="0" u="none" strike="noStrike" cap="none" normalizeH="0" baseline="0">
                <a:ln>
                  <a:noFill/>
                </a:ln>
                <a:solidFill>
                  <a:srgbClr val="40404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hlinkClick r:id="rId6"/>
              </a:rPr>
              <a:t>www.abclaboratorios.com.br</a:t>
            </a:r>
            <a:r>
              <a:rPr kumimoji="0" lang="pt-BR" altLang="pt-BR" sz="800" b="0" i="0" u="sng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kumimoji="0" lang="pt-BR" altLang="pt-BR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/ </a:t>
            </a:r>
            <a:r>
              <a:rPr kumimoji="0" lang="pt-BR" altLang="pt-BR" sz="800" b="0" i="0" u="none" strike="noStrike" cap="none" normalizeH="0" baseline="0">
                <a:ln>
                  <a:noFill/>
                </a:ln>
                <a:solidFill>
                  <a:srgbClr val="40404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hlinkClick r:id="rId7"/>
              </a:rPr>
              <a:t>laboratorio@fundacaoabc.org.br</a:t>
            </a:r>
            <a:endParaRPr kumimoji="0" lang="pt-BR" altLang="pt-BR" sz="1300" b="0" i="0" u="none" strike="noStrike" cap="none" normalizeH="0" baseline="0">
              <a:ln>
                <a:noFill/>
              </a:ln>
              <a:solidFill>
                <a:srgbClr val="404040"/>
              </a:solidFill>
              <a:effectLst/>
              <a:latin typeface="Calibri Light" panose="020F03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0" name="Caixa de Texto 8" hidden="1">
            <a:extLst>
              <a:ext uri="{FF2B5EF4-FFF2-40B4-BE49-F238E27FC236}">
                <a16:creationId xmlns:a16="http://schemas.microsoft.com/office/drawing/2014/main" id="{D856DF8A-E2E4-473C-80FD-172E7F4E99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7168" y="18332137"/>
            <a:ext cx="45862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Fundação ABC Pesquisa e Desenvolvimento Agropecuário</a:t>
            </a:r>
            <a:endParaRPr kumimoji="0" lang="pt-BR" altLang="pt-BR" sz="1300" b="0" i="0" u="none" strike="noStrike" cap="none" normalizeH="0" baseline="0">
              <a:ln>
                <a:noFill/>
              </a:ln>
              <a:solidFill>
                <a:srgbClr val="404040"/>
              </a:solidFill>
              <a:effectLst/>
              <a:latin typeface="Calibri Light" panose="020F03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(42) 3233-8630 / 3233-8631 / 3233-8633</a:t>
            </a:r>
            <a:endParaRPr kumimoji="0" lang="pt-BR" altLang="pt-BR" sz="1300" b="0" i="0" u="none" strike="noStrike" cap="none" normalizeH="0" baseline="0">
              <a:ln>
                <a:noFill/>
              </a:ln>
              <a:solidFill>
                <a:srgbClr val="404040"/>
              </a:solidFill>
              <a:effectLst/>
              <a:latin typeface="Calibri Light" panose="020F03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800" b="0" i="0" u="none" strike="noStrike" cap="none" normalizeH="0" baseline="0">
                <a:ln>
                  <a:noFill/>
                </a:ln>
                <a:solidFill>
                  <a:srgbClr val="40404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hlinkClick r:id="rId6"/>
              </a:rPr>
              <a:t>www.abclaboratorios.com.br</a:t>
            </a:r>
            <a:r>
              <a:rPr kumimoji="0" lang="pt-BR" altLang="pt-BR" sz="800" b="0" i="0" u="sng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kumimoji="0" lang="pt-BR" altLang="pt-BR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/ </a:t>
            </a:r>
            <a:r>
              <a:rPr kumimoji="0" lang="pt-BR" altLang="pt-BR" sz="800" b="0" i="0" u="none" strike="noStrike" cap="none" normalizeH="0" baseline="0">
                <a:ln>
                  <a:noFill/>
                </a:ln>
                <a:solidFill>
                  <a:srgbClr val="40404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hlinkClick r:id="rId7"/>
              </a:rPr>
              <a:t>laboratorio@fundacaoabc.org.br</a:t>
            </a:r>
            <a:endParaRPr kumimoji="0" lang="pt-BR" altLang="pt-BR" sz="1300" b="0" i="0" u="none" strike="noStrike" cap="none" normalizeH="0" baseline="0">
              <a:ln>
                <a:noFill/>
              </a:ln>
              <a:solidFill>
                <a:srgbClr val="404040"/>
              </a:solidFill>
              <a:effectLst/>
              <a:latin typeface="Calibri Light" panose="020F03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1" name="Imagem 10">
            <a:extLst>
              <a:ext uri="{FF2B5EF4-FFF2-40B4-BE49-F238E27FC236}">
                <a16:creationId xmlns:a16="http://schemas.microsoft.com/office/drawing/2014/main" id="{2444D363-6A76-4643-B6D8-DD35285BAE9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70084" y="9315017"/>
            <a:ext cx="257745" cy="243408"/>
          </a:xfrm>
          <a:prstGeom prst="rect">
            <a:avLst/>
          </a:prstGeom>
          <a:ln>
            <a:noFill/>
          </a:ln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002E8EB8-4DAC-4C85-8AD1-4ABD22C9370E}"/>
              </a:ext>
            </a:extLst>
          </p:cNvPr>
          <p:cNvSpPr txBox="1"/>
          <p:nvPr/>
        </p:nvSpPr>
        <p:spPr>
          <a:xfrm>
            <a:off x="139843" y="8392319"/>
            <a:ext cx="6534152" cy="8079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228600" algn="l"/>
                <a:tab pos="4591050" algn="l"/>
              </a:tabLst>
            </a:pPr>
            <a:r>
              <a:rPr kumimoji="0" lang="pt-BR" altLang="pt-BR" sz="950" i="0" u="none" strike="noStrike" cap="none" normalizeH="0" baseline="0" dirty="0">
                <a:ln>
                  <a:noFill/>
                </a:ln>
                <a:effectLst/>
                <a:latin typeface="Avenir Next Regular"/>
                <a:ea typeface="Times New Roman" panose="02020603050405020304" pitchFamily="18" charset="0"/>
                <a:cs typeface="Arial" panose="020B0604020202020204" pitchFamily="34" charset="0"/>
              </a:rPr>
              <a:t>Declaro estar ciente que o laudo não possui finalidades </a:t>
            </a:r>
            <a:r>
              <a:rPr kumimoji="0" lang="pt-BR" altLang="pt-BR" sz="950" i="0" u="none" strike="noStrike" cap="none" normalizeH="0" baseline="0" dirty="0" smtClean="0">
                <a:ln>
                  <a:noFill/>
                </a:ln>
                <a:effectLst/>
                <a:latin typeface="Avenir Next Regular"/>
                <a:ea typeface="Times New Roman" panose="02020603050405020304" pitchFamily="18" charset="0"/>
                <a:cs typeface="Arial" panose="020B0604020202020204" pitchFamily="34" charset="0"/>
              </a:rPr>
              <a:t>jurídicas;</a:t>
            </a: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228600" algn="l"/>
                <a:tab pos="4591050" algn="l"/>
              </a:tabLst>
            </a:pPr>
            <a:r>
              <a:rPr lang="pt-BR" altLang="pt-BR" sz="950" dirty="0" smtClean="0">
                <a:latin typeface="Avenir Next Regular"/>
                <a:ea typeface="Times New Roman" panose="02020603050405020304" pitchFamily="18" charset="0"/>
                <a:cs typeface="Arial" panose="020B0604020202020204" pitchFamily="34" charset="0"/>
              </a:rPr>
              <a:t>O ESALQLAB não se responsabiliza pelo processo de amostragem e envio das amostras;</a:t>
            </a:r>
            <a:endParaRPr kumimoji="0" lang="pt-BR" altLang="pt-BR" sz="950" i="0" u="none" strike="noStrike" cap="none" normalizeH="0" baseline="0" dirty="0" smtClean="0">
              <a:ln>
                <a:noFill/>
              </a:ln>
              <a:effectLst/>
              <a:latin typeface="Avenir Next Regular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228600" algn="l"/>
                <a:tab pos="4591050" algn="l"/>
              </a:tabLst>
            </a:pPr>
            <a:r>
              <a:rPr lang="pt-BR" altLang="pt-BR" sz="950" dirty="0" smtClean="0">
                <a:latin typeface="Avenir Next Regular"/>
                <a:ea typeface="Times New Roman" panose="02020603050405020304" pitchFamily="18" charset="0"/>
                <a:cs typeface="Arial" panose="020B0604020202020204" pitchFamily="34" charset="0"/>
              </a:rPr>
              <a:t>T</a:t>
            </a:r>
            <a:r>
              <a:rPr kumimoji="0" lang="pt-BR" altLang="pt-BR" sz="950" i="0" u="none" strike="noStrike" cap="none" normalizeH="0" baseline="0" dirty="0" smtClean="0">
                <a:ln>
                  <a:noFill/>
                </a:ln>
                <a:effectLst/>
                <a:latin typeface="Avenir Next Regular"/>
                <a:ea typeface="Times New Roman" panose="02020603050405020304" pitchFamily="18" charset="0"/>
                <a:cs typeface="Arial" panose="020B0604020202020204" pitchFamily="34" charset="0"/>
              </a:rPr>
              <a:t>odas </a:t>
            </a:r>
            <a:r>
              <a:rPr kumimoji="0" lang="pt-BR" altLang="pt-BR" sz="950" i="0" u="none" strike="noStrike" cap="none" normalizeH="0" baseline="0" dirty="0">
                <a:ln>
                  <a:noFill/>
                </a:ln>
                <a:effectLst/>
                <a:latin typeface="Avenir Next Regular"/>
                <a:ea typeface="Times New Roman" panose="02020603050405020304" pitchFamily="18" charset="0"/>
                <a:cs typeface="Arial" panose="020B0604020202020204" pitchFamily="34" charset="0"/>
              </a:rPr>
              <a:t>as amostras enviadas ao laboratório serão descartadas após um período de 6 meses da emissão do laudo</a:t>
            </a:r>
            <a:r>
              <a:rPr kumimoji="0" lang="pt-BR" altLang="pt-BR" sz="950" b="1" i="0" u="none" strike="noStrike" cap="none" normalizeH="0" baseline="0" dirty="0">
                <a:ln>
                  <a:noFill/>
                </a:ln>
                <a:effectLst/>
                <a:latin typeface="Avenir Next Regular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228600" algn="l"/>
                <a:tab pos="4591050" algn="l"/>
              </a:tabLst>
            </a:pPr>
            <a:endParaRPr kumimoji="0" lang="pt-BR" altLang="pt-BR" sz="900" b="0" i="0" u="none" strike="noStrike" cap="none" normalizeH="0" baseline="0" dirty="0">
              <a:ln>
                <a:noFill/>
              </a:ln>
              <a:effectLst/>
              <a:latin typeface="Avenir Next Regular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kumimoji="0" lang="pt-BR" altLang="pt-BR" sz="900" b="0" i="0" u="none" strike="noStrike" cap="none" normalizeH="0" baseline="0" dirty="0">
                <a:ln>
                  <a:noFill/>
                </a:ln>
                <a:effectLst/>
                <a:latin typeface="Avenir Next Regular"/>
                <a:ea typeface="Times New Roman" panose="02020603050405020304" pitchFamily="18" charset="0"/>
                <a:cs typeface="Arial" panose="020B0604020202020204" pitchFamily="34" charset="0"/>
              </a:rPr>
              <a:t>                                                                       Assinatura do responsável </a:t>
            </a:r>
            <a:r>
              <a:rPr kumimoji="0" lang="pt-BR" altLang="pt-BR" sz="8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_______________________________</a:t>
            </a:r>
            <a:endParaRPr lang="pt-BR" dirty="0"/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1073" y="196669"/>
            <a:ext cx="895963" cy="757209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484" y="7404075"/>
            <a:ext cx="851425" cy="851425"/>
          </a:xfrm>
          <a:prstGeom prst="rect">
            <a:avLst/>
          </a:prstGeom>
        </p:spPr>
      </p:pic>
      <p:sp>
        <p:nvSpPr>
          <p:cNvPr id="29" name="CaixaDeTexto 28">
            <a:extLst>
              <a:ext uri="{FF2B5EF4-FFF2-40B4-BE49-F238E27FC236}">
                <a16:creationId xmlns:a16="http://schemas.microsoft.com/office/drawing/2014/main" id="{002E8EB8-4DAC-4C85-8AD1-4ABD22C9370E}"/>
              </a:ext>
            </a:extLst>
          </p:cNvPr>
          <p:cNvSpPr txBox="1"/>
          <p:nvPr/>
        </p:nvSpPr>
        <p:spPr>
          <a:xfrm>
            <a:off x="1214966" y="7506801"/>
            <a:ext cx="5454770" cy="80021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228600" algn="l"/>
                <a:tab pos="4591050" algn="l"/>
              </a:tabLst>
            </a:pPr>
            <a:r>
              <a:rPr lang="pt-BR" sz="1200" dirty="0">
                <a:solidFill>
                  <a:srgbClr val="2E6580"/>
                </a:solidFill>
                <a:latin typeface="Avenir Next Regular"/>
              </a:rPr>
              <a:t>As análises de </a:t>
            </a:r>
            <a:r>
              <a:rPr lang="pt-BR" sz="1200" dirty="0" err="1">
                <a:solidFill>
                  <a:srgbClr val="2E6580"/>
                </a:solidFill>
                <a:latin typeface="Avenir Next Regular"/>
              </a:rPr>
              <a:t>micotoxinas</a:t>
            </a:r>
            <a:r>
              <a:rPr lang="pt-BR" sz="1200" dirty="0">
                <a:solidFill>
                  <a:srgbClr val="2E6580"/>
                </a:solidFill>
                <a:latin typeface="Avenir Next Regular"/>
              </a:rPr>
              <a:t> são realizadas pelo Laboratório de Microbiologia e </a:t>
            </a:r>
            <a:r>
              <a:rPr lang="pt-BR" sz="1200" dirty="0" err="1">
                <a:solidFill>
                  <a:srgbClr val="2E6580"/>
                </a:solidFill>
                <a:latin typeface="Avenir Next Regular"/>
              </a:rPr>
              <a:t>Micotoxicologia</a:t>
            </a:r>
            <a:r>
              <a:rPr lang="pt-BR" sz="1200" dirty="0">
                <a:solidFill>
                  <a:srgbClr val="2E6580"/>
                </a:solidFill>
                <a:latin typeface="Avenir Next Regular"/>
              </a:rPr>
              <a:t> </a:t>
            </a:r>
            <a:r>
              <a:rPr lang="pt-BR" sz="1200" dirty="0" smtClean="0">
                <a:solidFill>
                  <a:srgbClr val="2E6580"/>
                </a:solidFill>
                <a:latin typeface="Avenir Next Regular"/>
              </a:rPr>
              <a:t>de </a:t>
            </a:r>
            <a:r>
              <a:rPr lang="pt-BR" sz="1100" dirty="0" smtClean="0">
                <a:solidFill>
                  <a:srgbClr val="2E6580"/>
                </a:solidFill>
                <a:latin typeface="Avenir Next Regular"/>
              </a:rPr>
              <a:t>Alimentos </a:t>
            </a:r>
            <a:r>
              <a:rPr lang="pt-BR" sz="1100" dirty="0">
                <a:solidFill>
                  <a:srgbClr val="2E6580"/>
                </a:solidFill>
                <a:latin typeface="Avenir Next Regular"/>
              </a:rPr>
              <a:t>(LMMA) da Faculdade de Zootecnia e Engenharia de Alimentos da USP</a:t>
            </a:r>
            <a:r>
              <a:rPr lang="pt-BR" sz="1100" dirty="0" smtClean="0">
                <a:solidFill>
                  <a:srgbClr val="2E6580"/>
                </a:solidFill>
                <a:latin typeface="Avenir Next Regular"/>
              </a:rPr>
              <a:t>.</a:t>
            </a: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228600" algn="l"/>
                <a:tab pos="4591050" algn="l"/>
              </a:tabLst>
            </a:pPr>
            <a:r>
              <a:rPr lang="pt-BR" sz="1100" dirty="0" smtClean="0">
                <a:solidFill>
                  <a:srgbClr val="2E6580"/>
                </a:solidFill>
                <a:latin typeface="Avenir Next Regular"/>
              </a:rPr>
              <a:t>Parceira </a:t>
            </a:r>
            <a:r>
              <a:rPr lang="pt-BR" sz="1100" dirty="0">
                <a:solidFill>
                  <a:srgbClr val="2E6580"/>
                </a:solidFill>
                <a:latin typeface="Avenir Next Regular"/>
              </a:rPr>
              <a:t>LMMA </a:t>
            </a:r>
            <a:r>
              <a:rPr lang="pt-BR" sz="1100" dirty="0" smtClean="0">
                <a:solidFill>
                  <a:srgbClr val="2E6580"/>
                </a:solidFill>
                <a:latin typeface="Avenir Next Regular"/>
              </a:rPr>
              <a:t>e ESALQLAB – </a:t>
            </a:r>
            <a:r>
              <a:rPr lang="pt-BR" sz="1100" dirty="0">
                <a:solidFill>
                  <a:srgbClr val="2E6580"/>
                </a:solidFill>
                <a:latin typeface="Avenir Next Regular"/>
              </a:rPr>
              <a:t>ESALQ/USP</a:t>
            </a:r>
            <a:endParaRPr lang="pt-BR" sz="1100" dirty="0"/>
          </a:p>
        </p:txBody>
      </p:sp>
    </p:spTree>
    <p:extLst>
      <p:ext uri="{BB962C8B-B14F-4D97-AF65-F5344CB8AC3E}">
        <p14:creationId xmlns:p14="http://schemas.microsoft.com/office/powerpoint/2010/main" val="1301087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941</TotalTime>
  <Words>365</Words>
  <Application>Microsoft Office PowerPoint</Application>
  <PresentationFormat>Papel A4 (210 x 297 mm)</PresentationFormat>
  <Paragraphs>68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10" baseType="lpstr">
      <vt:lpstr>SimSun</vt:lpstr>
      <vt:lpstr>Abadi MT Condensed Light</vt:lpstr>
      <vt:lpstr>Arial</vt:lpstr>
      <vt:lpstr>Arial Narrow</vt:lpstr>
      <vt:lpstr>Avenir Next Regular</vt:lpstr>
      <vt:lpstr>Calibri</vt:lpstr>
      <vt:lpstr>Calibri Light</vt:lpstr>
      <vt:lpstr>Times New Roman</vt:lpstr>
      <vt:lpstr>Office Theme</vt:lpstr>
      <vt:lpstr>Apresentação do PowerPoint</vt:lpstr>
    </vt:vector>
  </TitlesOfParts>
  <Company>ESALQ/USP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Laerte Cassoli</dc:creator>
  <cp:lastModifiedBy>User</cp:lastModifiedBy>
  <cp:revision>122</cp:revision>
  <cp:lastPrinted>2017-11-22T10:59:57Z</cp:lastPrinted>
  <dcterms:created xsi:type="dcterms:W3CDTF">2017-03-16T18:23:50Z</dcterms:created>
  <dcterms:modified xsi:type="dcterms:W3CDTF">2023-12-18T13:10:45Z</dcterms:modified>
</cp:coreProperties>
</file>