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41A"/>
    <a:srgbClr val="A5C31B"/>
    <a:srgbClr val="2E6580"/>
    <a:srgbClr val="ADC234"/>
    <a:srgbClr val="5D6F0F"/>
    <a:srgbClr val="849E16"/>
    <a:srgbClr val="48628C"/>
    <a:srgbClr val="45657F"/>
    <a:srgbClr val="00478E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0" autoAdjust="0"/>
  </p:normalViewPr>
  <p:slideViewPr>
    <p:cSldViewPr snapToGrid="0" snapToObjects="1">
      <p:cViewPr>
        <p:scale>
          <a:sx n="125" d="100"/>
          <a:sy n="125" d="100"/>
        </p:scale>
        <p:origin x="209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7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6653-EA5A-E14B-AB79-F8672FD5DB1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mailto:laboratorio@fundacaoabc.org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bclaboratorios.com.br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0" y="9239773"/>
            <a:ext cx="6858000" cy="666225"/>
          </a:xfrm>
          <a:prstGeom prst="rect">
            <a:avLst/>
          </a:prstGeom>
          <a:solidFill>
            <a:srgbClr val="2E65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202266" y="574629"/>
            <a:ext cx="4453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2E6580"/>
                </a:solidFill>
                <a:latin typeface="+mj-lt"/>
                <a:cs typeface="Abadi MT Condensed Light"/>
              </a:rPr>
              <a:t>FOR-004 – Formulário de Solicitação de Análise Bromatológica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2146" y="80182"/>
            <a:ext cx="3818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Departamento de Zootecnia</a:t>
            </a:r>
          </a:p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Escola Superior de Agricultura “Luiz de Queiroz” – ESALQ</a:t>
            </a:r>
          </a:p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Universidade de São Paulo - USP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5468" y="2675287"/>
          <a:ext cx="6532033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207">
                <a:tc gridSpan="3"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Cadastro</a:t>
                      </a:r>
                      <a:r>
                        <a:rPr lang="pt-BR" sz="1100" baseline="0" noProof="0" dirty="0">
                          <a:solidFill>
                            <a:schemeClr val="bg1"/>
                          </a:solidFill>
                        </a:rPr>
                        <a:t> para acesso aos resultados                                                                                                               </a:t>
                      </a:r>
                      <a:endParaRPr lang="pt-BR" sz="1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C2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C2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Nome completo/ CPF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E-mail                         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WhatsApp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35464" y="1169962"/>
          <a:ext cx="6533896" cy="1500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6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906">
                <a:tc gridSpan="2"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bg1"/>
                          </a:solidFill>
                          <a:latin typeface="+mj-lt"/>
                        </a:rPr>
                        <a:t>Dados cadastrais – Utilizados para emissão da NF</a:t>
                      </a:r>
                      <a:r>
                        <a:rPr lang="pt-BR" sz="1050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                                                     </a:t>
                      </a:r>
                      <a:r>
                        <a:rPr lang="pt-BR" sz="1000" b="1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 </a:t>
                      </a:r>
                      <a:r>
                        <a:rPr lang="pt-BR" sz="1050" b="1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(Preenchimento</a:t>
                      </a:r>
                      <a:r>
                        <a:rPr lang="pt-BR" sz="1050" b="1" baseline="0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 obrigatório)</a:t>
                      </a:r>
                      <a:endParaRPr lang="pt-BR" sz="1050" b="1" noProof="0" dirty="0">
                        <a:solidFill>
                          <a:schemeClr val="bg1"/>
                        </a:solidFill>
                        <a:highlight>
                          <a:srgbClr val="A5C31B"/>
                        </a:highlight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050" b="1" noProof="0" dirty="0">
                        <a:solidFill>
                          <a:schemeClr val="bg1"/>
                        </a:solidFill>
                        <a:highlight>
                          <a:srgbClr val="A5C31B"/>
                        </a:highlight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Nome</a:t>
                      </a:r>
                      <a:r>
                        <a:rPr lang="pt-BR" sz="1100" baseline="0" noProof="0" dirty="0">
                          <a:solidFill>
                            <a:srgbClr val="48628C"/>
                          </a:solidFill>
                          <a:latin typeface="+mj-lt"/>
                        </a:rPr>
                        <a:t> completo/Nome da empresa:</a:t>
                      </a:r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CPF/CNPJ:</a:t>
                      </a:r>
                    </a:p>
                    <a:p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Endereço completo</a:t>
                      </a:r>
                      <a:r>
                        <a:rPr lang="pt-BR" sz="1100" baseline="0" noProof="0" dirty="0">
                          <a:solidFill>
                            <a:srgbClr val="48628C"/>
                          </a:solidFill>
                          <a:latin typeface="+mj-lt"/>
                        </a:rPr>
                        <a:t> com </a:t>
                      </a:r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CEP:</a:t>
                      </a:r>
                    </a:p>
                    <a:p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Cidade/Estado: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9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E-mail: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Telefone: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8512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2809"/>
              </p:ext>
            </p:extLst>
          </p:nvPr>
        </p:nvGraphicFramePr>
        <p:xfrm>
          <a:off x="135465" y="3454481"/>
          <a:ext cx="6533895" cy="1870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028816219"/>
                    </a:ext>
                  </a:extLst>
                </a:gridCol>
                <a:gridCol w="290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767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Amostras</a:t>
                      </a:r>
                      <a:endParaRPr lang="pt-BR" sz="10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noProof="0" dirty="0">
                          <a:solidFill>
                            <a:schemeClr val="bg1"/>
                          </a:solidFill>
                        </a:rPr>
                        <a:t>Tip</a:t>
                      </a:r>
                      <a:r>
                        <a:rPr lang="pt-BR" sz="1200" baseline="0" noProof="0" dirty="0">
                          <a:solidFill>
                            <a:schemeClr val="bg1"/>
                          </a:solidFill>
                        </a:rPr>
                        <a:t>o de alimento</a:t>
                      </a:r>
                      <a:endParaRPr lang="pt-BR" sz="12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noProof="0" dirty="0">
                          <a:solidFill>
                            <a:schemeClr val="bg1"/>
                          </a:solidFill>
                        </a:rPr>
                        <a:t>Descrição das amostras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Análises solicitadas (Código)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66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01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66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66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18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04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8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05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4388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28" y="239142"/>
            <a:ext cx="1555435" cy="615065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18837"/>
              </p:ext>
            </p:extLst>
          </p:nvPr>
        </p:nvGraphicFramePr>
        <p:xfrm>
          <a:off x="144077" y="5746045"/>
          <a:ext cx="6534152" cy="1246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55">
                  <a:extLst>
                    <a:ext uri="{9D8B030D-6E8A-4147-A177-3AD203B41FA5}">
                      <a16:colId xmlns:a16="http://schemas.microsoft.com/office/drawing/2014/main" val="3950404800"/>
                    </a:ext>
                  </a:extLst>
                </a:gridCol>
                <a:gridCol w="1885599">
                  <a:extLst>
                    <a:ext uri="{9D8B030D-6E8A-4147-A177-3AD203B41FA5}">
                      <a16:colId xmlns:a16="http://schemas.microsoft.com/office/drawing/2014/main" val="2753587631"/>
                    </a:ext>
                  </a:extLst>
                </a:gridCol>
                <a:gridCol w="179581">
                  <a:extLst>
                    <a:ext uri="{9D8B030D-6E8A-4147-A177-3AD203B41FA5}">
                      <a16:colId xmlns:a16="http://schemas.microsoft.com/office/drawing/2014/main" val="2265503027"/>
                    </a:ext>
                  </a:extLst>
                </a:gridCol>
                <a:gridCol w="2050213">
                  <a:extLst>
                    <a:ext uri="{9D8B030D-6E8A-4147-A177-3AD203B41FA5}">
                      <a16:colId xmlns:a16="http://schemas.microsoft.com/office/drawing/2014/main" val="924308286"/>
                    </a:ext>
                  </a:extLst>
                </a:gridCol>
                <a:gridCol w="162724">
                  <a:extLst>
                    <a:ext uri="{9D8B030D-6E8A-4147-A177-3AD203B41FA5}">
                      <a16:colId xmlns:a16="http://schemas.microsoft.com/office/drawing/2014/main" val="2694616936"/>
                    </a:ext>
                  </a:extLst>
                </a:gridCol>
                <a:gridCol w="2022280">
                  <a:extLst>
                    <a:ext uri="{9D8B030D-6E8A-4147-A177-3AD203B41FA5}">
                      <a16:colId xmlns:a16="http://schemas.microsoft.com/office/drawing/2014/main" val="2450332949"/>
                    </a:ext>
                  </a:extLst>
                </a:gridCol>
              </a:tblGrid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100</a:t>
                      </a: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Pacote Análise </a:t>
                      </a:r>
                      <a:r>
                        <a:rPr lang="pt-BR" sz="900" b="1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NIRS</a:t>
                      </a: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7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FDA + Celulose + Lignina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14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Nitrogênio Insolúvel em FDA (N-FDA)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316643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Amido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8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Fibra Bruta (FB)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15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 Nitrogênio Insolúvel em FDN (N-FDN)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852154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2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Carboidrato não fibroso (CNF)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9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Fibra Detergente Ácido (FDA) 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16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 Nitrogênio não Proteico (NNP)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065805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3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NDT + Fibra Detergente Neutro</a:t>
                      </a:r>
                      <a:endParaRPr lang="pt-BR" sz="900" b="0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10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Fibra Detergente Neutro (FDN) 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17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 Nitrogênio Solúvel (NS)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057478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4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Energia líquida lactação (NEL)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11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Matéria Mineral Bruta (MM)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18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 Nutrientes digestíveis totais (NDT)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437947"/>
                  </a:ext>
                </a:extLst>
              </a:tr>
              <a:tr h="1730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5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Extrato Etéreo (EE)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12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Matéria Seca (MS)*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19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 Proteína Bruta (PB)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485866"/>
                  </a:ext>
                </a:extLst>
              </a:tr>
              <a:tr h="1892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6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Extrativo não nitrogenado (ENN)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13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Nitrogênio Amoniacal (N-NH3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)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534460"/>
                  </a:ext>
                </a:extLst>
              </a:tr>
            </a:tbl>
          </a:graphicData>
        </a:graphic>
      </p:graphicFrame>
      <p:pic>
        <p:nvPicPr>
          <p:cNvPr id="18" name="Picture 22" descr="Resultado de imagem para whatsapp blue  icone  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4" y="9312443"/>
            <a:ext cx="248557" cy="24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65951" y="9265435"/>
            <a:ext cx="16729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WhatsApp</a:t>
            </a:r>
          </a:p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(19) 97151-9898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574037" y="9348175"/>
            <a:ext cx="37099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Portal </a:t>
            </a:r>
            <a:r>
              <a:rPr lang="pt-BR" sz="1000" b="1" dirty="0" err="1">
                <a:solidFill>
                  <a:schemeClr val="bg1"/>
                </a:solidFill>
                <a:latin typeface="Avenir Next Regular"/>
              </a:rPr>
              <a:t>ESALQLab</a:t>
            </a:r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 (www.esalqlab.com.br) ou APP mobile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5612631" y="9265435"/>
            <a:ext cx="1445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Instagram </a:t>
            </a:r>
          </a:p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@esalqlab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24736" y="6976895"/>
            <a:ext cx="6544624" cy="400110"/>
          </a:xfrm>
          <a:prstGeom prst="rect">
            <a:avLst/>
          </a:prstGeom>
          <a:solidFill>
            <a:srgbClr val="2E6580"/>
          </a:solidFill>
        </p:spPr>
        <p:txBody>
          <a:bodyPr wrap="square">
            <a:spAutoFit/>
          </a:bodyPr>
          <a:lstStyle/>
          <a:p>
            <a:r>
              <a:rPr lang="pt-BR" sz="1000" dirty="0" smtClean="0">
                <a:solidFill>
                  <a:schemeClr val="bg1"/>
                </a:solidFill>
                <a:highlight>
                  <a:srgbClr val="2E6580"/>
                </a:highlight>
              </a:rPr>
              <a:t>* ANÁLISE OBRIGATÓRIA MATÉRIA SECA</a:t>
            </a:r>
          </a:p>
          <a:p>
            <a:r>
              <a:rPr lang="pt-BR" sz="1000" dirty="0">
                <a:solidFill>
                  <a:schemeClr val="bg1"/>
                </a:solidFill>
                <a:highlight>
                  <a:srgbClr val="2E6580"/>
                </a:highlight>
              </a:rPr>
              <a:t> </a:t>
            </a:r>
            <a:r>
              <a:rPr lang="pt-BR" sz="1000" dirty="0" smtClean="0">
                <a:solidFill>
                  <a:schemeClr val="bg1"/>
                </a:solidFill>
                <a:highlight>
                  <a:srgbClr val="2E6580"/>
                </a:highlight>
              </a:rPr>
              <a:t>  </a:t>
            </a:r>
            <a:r>
              <a:rPr lang="pt-BR" sz="1000" dirty="0">
                <a:solidFill>
                  <a:schemeClr val="bg1"/>
                </a:solidFill>
                <a:highlight>
                  <a:srgbClr val="2E6580"/>
                </a:highlight>
              </a:rPr>
              <a:t>OS CÓDIGOS </a:t>
            </a:r>
            <a:r>
              <a:rPr lang="pt-BR" sz="1000" b="1" dirty="0">
                <a:solidFill>
                  <a:schemeClr val="bg1"/>
                </a:solidFill>
                <a:highlight>
                  <a:srgbClr val="2E6580"/>
                </a:highlight>
              </a:rPr>
              <a:t>13,14,15,16 e 17 </a:t>
            </a:r>
            <a:r>
              <a:rPr lang="pt-BR" sz="1000" dirty="0">
                <a:solidFill>
                  <a:schemeClr val="bg1"/>
                </a:solidFill>
                <a:highlight>
                  <a:srgbClr val="2E6580"/>
                </a:highlight>
              </a:rPr>
              <a:t>É OBRIGATÓRIO A ANÁLISE DE </a:t>
            </a:r>
            <a:r>
              <a:rPr lang="pt-BR" sz="1000" b="1" dirty="0">
                <a:solidFill>
                  <a:schemeClr val="bg1"/>
                </a:solidFill>
                <a:highlight>
                  <a:srgbClr val="2E6580"/>
                </a:highlight>
              </a:rPr>
              <a:t>PROTEÍNA BRUTA (PB</a:t>
            </a:r>
            <a:r>
              <a:rPr lang="pt-BR" sz="1000" dirty="0">
                <a:solidFill>
                  <a:schemeClr val="bg1"/>
                </a:solidFill>
                <a:highlight>
                  <a:srgbClr val="2E6580"/>
                </a:highlight>
              </a:rPr>
              <a:t>)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AD7760-587F-4666-A2F1-AB8D09BC5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54104"/>
              </p:ext>
            </p:extLst>
          </p:nvPr>
        </p:nvGraphicFramePr>
        <p:xfrm>
          <a:off x="140103" y="7703852"/>
          <a:ext cx="6534151" cy="850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814">
                  <a:extLst>
                    <a:ext uri="{9D8B030D-6E8A-4147-A177-3AD203B41FA5}">
                      <a16:colId xmlns:a16="http://schemas.microsoft.com/office/drawing/2014/main" val="3171191030"/>
                    </a:ext>
                  </a:extLst>
                </a:gridCol>
                <a:gridCol w="5672337">
                  <a:extLst>
                    <a:ext uri="{9D8B030D-6E8A-4147-A177-3AD203B41FA5}">
                      <a16:colId xmlns:a16="http://schemas.microsoft.com/office/drawing/2014/main" val="482990146"/>
                    </a:ext>
                  </a:extLst>
                </a:gridCol>
              </a:tblGrid>
              <a:tr h="806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Código</a:t>
                      </a:r>
                      <a:r>
                        <a:rPr lang="pt-BR" sz="1200" b="1" u="none" strike="noStrike" baseline="0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</a:t>
                      </a:r>
                    </a:p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100</a:t>
                      </a:r>
                      <a:endParaRPr lang="pt-BR" sz="12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Pacote completo único aceito para amostras: 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Milho planta inteira, silagem de milho, </a:t>
                      </a:r>
                      <a:r>
                        <a:rPr lang="pt-BR" sz="900" b="0" i="0" u="none" strike="noStrike" dirty="0" err="1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earlage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, </a:t>
                      </a:r>
                      <a:r>
                        <a:rPr lang="pt-BR" sz="900" b="0" i="0" u="none" strike="noStrike" dirty="0" err="1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toplage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e </a:t>
                      </a:r>
                      <a:r>
                        <a:rPr lang="pt-BR" sz="900" b="0" i="0" u="none" strike="noStrike" dirty="0" err="1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snaplage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; Sorgo planta inteira e silagem de sorgo; Outras silagens; Feno e </a:t>
                      </a:r>
                      <a:r>
                        <a:rPr lang="pt-BR" sz="900" b="0" i="0" u="none" strike="noStrike" dirty="0" err="1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Pré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-secado (gramíneas e leguminosas tropicais ou temperadas); Forragem fresca; Grão de sorgo; Grão de milho seco, úmido e reidratado; Fezes de ruminantes; Dieta total a base de silagem de milho, </a:t>
                      </a:r>
                      <a:r>
                        <a:rPr lang="pt-BR" sz="900" b="0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Sorgo 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ou gramíneas; Farelo de soja, rações e outros concentrados; Farelo, torta e caroço de algodão; Polpa cítrica peletizada, DDG, WDG, DDGS, DDBS, Cevada e outros </a:t>
                      </a:r>
                      <a:r>
                        <a:rPr lang="pt-BR" sz="900" b="0" i="0" u="none" strike="noStrike" dirty="0" err="1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co-produtos</a:t>
                      </a:r>
                      <a:r>
                        <a:rPr lang="pt-BR" sz="900" b="0" i="0" u="none" strike="noStrike" dirty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.</a:t>
                      </a: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921116"/>
                  </a:ext>
                </a:extLst>
              </a:tr>
            </a:tbl>
          </a:graphicData>
        </a:graphic>
      </p:graphicFrame>
      <p:sp>
        <p:nvSpPr>
          <p:cNvPr id="30" name="Retângulo 29"/>
          <p:cNvSpPr/>
          <p:nvPr/>
        </p:nvSpPr>
        <p:spPr>
          <a:xfrm>
            <a:off x="592281" y="9658493"/>
            <a:ext cx="5629275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Departamento de Zootecnia Laboratório </a:t>
            </a:r>
            <a:r>
              <a:rPr lang="pt-BR" sz="750" b="1" dirty="0" err="1">
                <a:solidFill>
                  <a:schemeClr val="bg1"/>
                </a:solidFill>
                <a:latin typeface="Avenir Next Regular"/>
              </a:rPr>
              <a:t>Bromatologia</a:t>
            </a:r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 ESALQLAB - Av. Pádua Dias, 11 Piracicaba/SP CEP 13.418-900</a:t>
            </a:r>
          </a:p>
        </p:txBody>
      </p:sp>
      <p:pic>
        <p:nvPicPr>
          <p:cNvPr id="2078" name="Imagem 2" hidden="1">
            <a:extLst>
              <a:ext uri="{FF2B5EF4-FFF2-40B4-BE49-F238E27FC236}">
                <a16:creationId xmlns:a16="http://schemas.microsoft.com/office/drawing/2014/main" id="{1F40E012-2E5F-4B35-BF4E-EB0C97B9B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8" y="18389287"/>
            <a:ext cx="642938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Imagem 1" hidden="1">
            <a:extLst>
              <a:ext uri="{FF2B5EF4-FFF2-40B4-BE49-F238E27FC236}">
                <a16:creationId xmlns:a16="http://schemas.microsoft.com/office/drawing/2014/main" id="{A22556BA-EB8D-41F0-984F-7CDF53DC8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8" y="18389287"/>
            <a:ext cx="642938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aixa de Texto 11" hidden="1">
            <a:extLst>
              <a:ext uri="{FF2B5EF4-FFF2-40B4-BE49-F238E27FC236}">
                <a16:creationId xmlns:a16="http://schemas.microsoft.com/office/drawing/2014/main" id="{071128B9-9067-4DC6-90CE-4D3163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8" y="1836388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Caixa de Texto 10" hidden="1">
            <a:extLst>
              <a:ext uri="{FF2B5EF4-FFF2-40B4-BE49-F238E27FC236}">
                <a16:creationId xmlns:a16="http://schemas.microsoft.com/office/drawing/2014/main" id="{9196C2E7-7172-4B14-9BAC-9331DEBB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Caixa de Texto 9" hidden="1">
            <a:extLst>
              <a:ext uri="{FF2B5EF4-FFF2-40B4-BE49-F238E27FC236}">
                <a16:creationId xmlns:a16="http://schemas.microsoft.com/office/drawing/2014/main" id="{9F20A92B-8E76-4EDD-A6C6-23FC089FC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Caixa de Texto 8" hidden="1">
            <a:extLst>
              <a:ext uri="{FF2B5EF4-FFF2-40B4-BE49-F238E27FC236}">
                <a16:creationId xmlns:a16="http://schemas.microsoft.com/office/drawing/2014/main" id="{D856DF8A-E2E4-473C-80FD-172E7F4E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444D363-6A76-4643-B6D8-DD35285BAE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0084" y="9315017"/>
            <a:ext cx="257745" cy="243408"/>
          </a:xfrm>
          <a:prstGeom prst="rect">
            <a:avLst/>
          </a:prstGeom>
          <a:ln>
            <a:noFill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02E8EB8-4DAC-4C85-8AD1-4ABD22C9370E}"/>
              </a:ext>
            </a:extLst>
          </p:cNvPr>
          <p:cNvSpPr txBox="1"/>
          <p:nvPr/>
        </p:nvSpPr>
        <p:spPr>
          <a:xfrm>
            <a:off x="144077" y="8546178"/>
            <a:ext cx="6534152" cy="661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r>
              <a:rPr kumimoji="0" lang="pt-BR" altLang="pt-BR" sz="95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Declaro estar ciente que o laudo não possui finalidades jurídicas</a:t>
            </a:r>
            <a:r>
              <a:rPr kumimoji="0" lang="pt-BR" altLang="pt-BR" sz="950" i="0" u="none" strike="noStrike" cap="none" normalizeH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 e que</a:t>
            </a:r>
            <a:r>
              <a:rPr kumimoji="0" lang="pt-BR" altLang="pt-BR" sz="95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950" dirty="0"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pt-BR" altLang="pt-BR" sz="95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odas as amostras enviadas ao laboratório serão descartadas após um período de 6 meses da emissão do laudo</a:t>
            </a:r>
            <a:r>
              <a:rPr kumimoji="0" lang="pt-BR" altLang="pt-BR" sz="950" b="1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endParaRPr kumimoji="0" lang="pt-BR" altLang="pt-BR" sz="900" b="0" i="0" u="none" strike="noStrike" cap="none" normalizeH="0" baseline="0" dirty="0">
              <a:ln>
                <a:noFill/>
              </a:ln>
              <a:effectLst/>
              <a:latin typeface="Avenir Next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pt-BR" altLang="pt-BR" sz="900" b="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Assinatura do responsável 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73" y="196669"/>
            <a:ext cx="895963" cy="757209"/>
          </a:xfrm>
          <a:prstGeom prst="rect">
            <a:avLst/>
          </a:prstGeom>
        </p:spPr>
      </p:pic>
      <p:graphicFrame>
        <p:nvGraphicFramePr>
          <p:cNvPr id="17" name="Tabela 20">
            <a:extLst>
              <a:ext uri="{FF2B5EF4-FFF2-40B4-BE49-F238E27FC236}">
                <a16:creationId xmlns:a16="http://schemas.microsoft.com/office/drawing/2014/main" id="{EDA7773F-35CE-44F4-8536-7EFFFDBAE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69021"/>
              </p:ext>
            </p:extLst>
          </p:nvPr>
        </p:nvGraphicFramePr>
        <p:xfrm>
          <a:off x="124734" y="7394514"/>
          <a:ext cx="654462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524">
                  <a:extLst>
                    <a:ext uri="{9D8B030D-6E8A-4147-A177-3AD203B41FA5}">
                      <a16:colId xmlns:a16="http://schemas.microsoft.com/office/drawing/2014/main" val="2975850145"/>
                    </a:ext>
                  </a:extLst>
                </a:gridCol>
                <a:gridCol w="4316102">
                  <a:extLst>
                    <a:ext uri="{9D8B030D-6E8A-4147-A177-3AD203B41FA5}">
                      <a16:colId xmlns:a16="http://schemas.microsoft.com/office/drawing/2014/main" val="1448342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j-lt"/>
                        </a:rPr>
                        <a:t>NIRS- CÓDIGO 100</a:t>
                      </a:r>
                    </a:p>
                  </a:txBody>
                  <a:tcPr>
                    <a:solidFill>
                      <a:srgbClr val="A5C31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50" dirty="0" smtClean="0">
                          <a:highlight>
                            <a:srgbClr val="2E6580"/>
                          </a:highlight>
                          <a:latin typeface="+mj-lt"/>
                        </a:rPr>
                        <a:t>Prazo </a:t>
                      </a:r>
                      <a:r>
                        <a:rPr lang="pt-BR" sz="1150" dirty="0">
                          <a:highlight>
                            <a:srgbClr val="2E6580"/>
                          </a:highlight>
                          <a:latin typeface="+mj-lt"/>
                        </a:rPr>
                        <a:t>de emissão do laudo 1 - 4 dias úteis</a:t>
                      </a:r>
                    </a:p>
                  </a:txBody>
                  <a:tcPr>
                    <a:solidFill>
                      <a:srgbClr val="A5C3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5080"/>
                  </a:ext>
                </a:extLst>
              </a:tr>
            </a:tbl>
          </a:graphicData>
        </a:graphic>
      </p:graphicFrame>
      <p:graphicFrame>
        <p:nvGraphicFramePr>
          <p:cNvPr id="31" name="Tabela 20">
            <a:extLst>
              <a:ext uri="{FF2B5EF4-FFF2-40B4-BE49-F238E27FC236}">
                <a16:creationId xmlns:a16="http://schemas.microsoft.com/office/drawing/2014/main" id="{C737C81F-F243-41B9-8EC4-10A475B63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42876"/>
              </p:ext>
            </p:extLst>
          </p:nvPr>
        </p:nvGraphicFramePr>
        <p:xfrm>
          <a:off x="129788" y="5394387"/>
          <a:ext cx="654462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524">
                  <a:extLst>
                    <a:ext uri="{9D8B030D-6E8A-4147-A177-3AD203B41FA5}">
                      <a16:colId xmlns:a16="http://schemas.microsoft.com/office/drawing/2014/main" val="2975850145"/>
                    </a:ext>
                  </a:extLst>
                </a:gridCol>
                <a:gridCol w="4316102">
                  <a:extLst>
                    <a:ext uri="{9D8B030D-6E8A-4147-A177-3AD203B41FA5}">
                      <a16:colId xmlns:a16="http://schemas.microsoft.com/office/drawing/2014/main" val="1448342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j-lt"/>
                        </a:rPr>
                        <a:t>ANÁLISES</a:t>
                      </a:r>
                    </a:p>
                  </a:txBody>
                  <a:tcPr>
                    <a:solidFill>
                      <a:srgbClr val="A5C3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50" dirty="0">
                          <a:highlight>
                            <a:srgbClr val="2E6580"/>
                          </a:highlight>
                          <a:latin typeface="+mj-lt"/>
                        </a:rPr>
                        <a:t>Análise  Química- 10 á 15 dias úteis e Amido Químico 30 dias úteis</a:t>
                      </a:r>
                    </a:p>
                  </a:txBody>
                  <a:tcPr>
                    <a:solidFill>
                      <a:srgbClr val="A5C3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76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523</Words>
  <Application>Microsoft Office PowerPoint</Application>
  <PresentationFormat>Papel A4 (210 x 297 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SimSun</vt:lpstr>
      <vt:lpstr>Abadi MT Condensed Light</vt:lpstr>
      <vt:lpstr>Arial</vt:lpstr>
      <vt:lpstr>Arial Narrow</vt:lpstr>
      <vt:lpstr>Avenir Next Regular</vt:lpstr>
      <vt:lpstr>Calibri</vt:lpstr>
      <vt:lpstr>Calibri Light</vt:lpstr>
      <vt:lpstr>Times New Roman</vt:lpstr>
      <vt:lpstr>Office Theme</vt:lpstr>
      <vt:lpstr>Apresentação do PowerPoint</vt:lpstr>
    </vt:vector>
  </TitlesOfParts>
  <Company>ESALQ/USP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Laerte Cassoli</dc:creator>
  <cp:lastModifiedBy>User</cp:lastModifiedBy>
  <cp:revision>136</cp:revision>
  <cp:lastPrinted>2017-11-22T10:59:57Z</cp:lastPrinted>
  <dcterms:created xsi:type="dcterms:W3CDTF">2017-03-16T18:23:50Z</dcterms:created>
  <dcterms:modified xsi:type="dcterms:W3CDTF">2024-01-22T11:45:32Z</dcterms:modified>
</cp:coreProperties>
</file>